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0" r:id="rId2"/>
    <p:sldId id="272" r:id="rId3"/>
    <p:sldId id="274" r:id="rId4"/>
    <p:sldId id="276" r:id="rId5"/>
    <p:sldId id="284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60" r:id="rId14"/>
  </p:sldIdLst>
  <p:sldSz cx="9144000" cy="6858000" type="screen4x3"/>
  <p:notesSz cx="6858000" cy="9144000"/>
  <p:defaultTextStyle>
    <a:defPPr>
      <a:defRPr lang="en-CA"/>
    </a:defPPr>
    <a:lvl1pPr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20000"/>
      </a:spcBef>
      <a:spcAft>
        <a:spcPct val="0"/>
      </a:spcAft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rgbClr val="00306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062"/>
    <a:srgbClr val="0A2972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96" autoAdjust="0"/>
    <p:restoredTop sz="92962" autoAdjust="0"/>
  </p:normalViewPr>
  <p:slideViewPr>
    <p:cSldViewPr>
      <p:cViewPr>
        <p:scale>
          <a:sx n="90" d="100"/>
          <a:sy n="90" d="100"/>
        </p:scale>
        <p:origin x="-1590" y="-4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xture\s63026\!Workgrp\Silv%20Practices\LeRoy\Backlog%20NSR%20project%20Data\Backlog%20NSR%20Details%20Sept%206%202012.xlsx" TargetMode="External"/><Relationship Id="rId1" Type="http://schemas.openxmlformats.org/officeDocument/2006/relationships/image" Target="../media/image4.jpeg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xture\s63026\!Workgrp\Silv%20Practices\LeRoy\Backlog%20NSR%20project%20Data\Backlog%20NSR%20Details%20Sept%206%20201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mmacleo\AppData\Local\Microsoft\Windows\Temporary%20Internet%20Files\Content.Outlook\BJAGCW8Y\FFT%20Data%20Review%20-%202006%20to%202012%20-%20Caroline%20MacLeod%20-%20August%209%202012%20ver2%20(2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mmacleo\AppData\Local\Microsoft\Windows\Temporary%20Internet%20Files\Content.Outlook\BJAGCW8Y\FFT%20Data%20Review%20-%202006%20to%202012%20-%20Caroline%20MacLeod%20-%20August%209%202012%20ver2%20(2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mmacleo\AppData\Local\Microsoft\Windows\Temporary%20Internet%20Files\Content.Outlook\BJAGCW8Y\FFT%20Data%20Review%20-%202006%20to%202012%20-%20Caroline%20MacLeod%20-%20August%209%202012%20ver2%20(2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mmacleo\AppData\Local\Microsoft\Windows\Temporary%20Internet%20Files\Content.Outlook\BJAGCW8Y\FFT%20Data%20Review%20-%202006%20to%202012%20-%20Caroline%20MacLeod%20-%20August%209%202012%20ver2%20(2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style val="6"/>
  <c:chart>
    <c:title>
      <c:tx>
        <c:rich>
          <a:bodyPr/>
          <a:lstStyle/>
          <a:p>
            <a:pPr>
              <a:defRPr/>
            </a:pPr>
            <a:r>
              <a:rPr lang="en-CA" dirty="0" smtClean="0"/>
              <a:t>Provincial</a:t>
            </a:r>
            <a:r>
              <a:rPr lang="en-CA" baseline="0" dirty="0" smtClean="0"/>
              <a:t> Backlog NSR totals</a:t>
            </a:r>
            <a:endParaRPr lang="en-CA" dirty="0"/>
          </a:p>
        </c:rich>
      </c:tx>
      <c:layout/>
    </c:title>
    <c:plotArea>
      <c:layout/>
      <c:barChart>
        <c:barDir val="col"/>
        <c:grouping val="stacked"/>
        <c:ser>
          <c:idx val="1"/>
          <c:order val="0"/>
          <c:tx>
            <c:strRef>
              <c:f>'Yearly NSR change'!$B$1</c:f>
              <c:strCache>
                <c:ptCount val="1"/>
                <c:pt idx="0">
                  <c:v>Pre 82</c:v>
                </c:pt>
              </c:strCache>
            </c:strRef>
          </c:tx>
          <c:spPr>
            <a:solidFill>
              <a:srgbClr val="7030A0"/>
            </a:solidFill>
          </c:spPr>
          <c:dLbls>
            <c:dLbl>
              <c:idx val="9"/>
              <c:layout/>
              <c:showVal val="1"/>
            </c:dLbl>
            <c:dLbl>
              <c:idx val="10"/>
              <c:layout/>
              <c:showVal val="1"/>
            </c:dLbl>
            <c:delete val="1"/>
            <c:spPr>
              <a:blipFill>
                <a:blip xmlns:r="http://schemas.openxmlformats.org/officeDocument/2006/relationships" r:embed="rId1"/>
                <a:tile tx="0" ty="0" sx="100000" sy="100000" flip="none" algn="tl"/>
              </a:blipFill>
            </c:spPr>
          </c:dLbls>
          <c:cat>
            <c:numRef>
              <c:f>'Yearly NSR change'!$A$2:$A$12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'Yearly NSR change'!$B$2:$B$12</c:f>
              <c:numCache>
                <c:formatCode>General</c:formatCode>
                <c:ptCount val="11"/>
                <c:pt idx="0">
                  <c:v>110</c:v>
                </c:pt>
                <c:pt idx="1">
                  <c:v>109</c:v>
                </c:pt>
                <c:pt idx="2">
                  <c:v>109</c:v>
                </c:pt>
                <c:pt idx="3">
                  <c:v>111</c:v>
                </c:pt>
                <c:pt idx="4">
                  <c:v>112</c:v>
                </c:pt>
                <c:pt idx="5">
                  <c:v>116</c:v>
                </c:pt>
                <c:pt idx="6">
                  <c:v>116</c:v>
                </c:pt>
                <c:pt idx="7">
                  <c:v>116</c:v>
                </c:pt>
                <c:pt idx="8">
                  <c:v>98</c:v>
                </c:pt>
                <c:pt idx="9">
                  <c:v>90</c:v>
                </c:pt>
                <c:pt idx="10">
                  <c:v>52</c:v>
                </c:pt>
              </c:numCache>
            </c:numRef>
          </c:val>
        </c:ser>
        <c:ser>
          <c:idx val="2"/>
          <c:order val="1"/>
          <c:tx>
            <c:strRef>
              <c:f>'Yearly NSR change'!$C$1</c:f>
              <c:strCache>
                <c:ptCount val="1"/>
                <c:pt idx="0">
                  <c:v>82-87</c:v>
                </c:pt>
              </c:strCache>
            </c:strRef>
          </c:tx>
          <c:spPr>
            <a:solidFill>
              <a:srgbClr val="FFC000"/>
            </a:solidFill>
          </c:spPr>
          <c:dLbls>
            <c:dLbl>
              <c:idx val="9"/>
              <c:layout/>
              <c:showVal val="1"/>
            </c:dLbl>
            <c:dLbl>
              <c:idx val="10"/>
              <c:layout/>
              <c:showVal val="1"/>
            </c:dLbl>
            <c:delete val="1"/>
          </c:dLbls>
          <c:cat>
            <c:numRef>
              <c:f>'Yearly NSR change'!$A$2:$A$12</c:f>
              <c:numCache>
                <c:formatCode>General</c:formatCode>
                <c:ptCount val="11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</c:numCache>
            </c:numRef>
          </c:cat>
          <c:val>
            <c:numRef>
              <c:f>'Yearly NSR change'!$C$2:$C$12</c:f>
              <c:numCache>
                <c:formatCode>General</c:formatCode>
                <c:ptCount val="11"/>
                <c:pt idx="0">
                  <c:v>60</c:v>
                </c:pt>
                <c:pt idx="1">
                  <c:v>59</c:v>
                </c:pt>
                <c:pt idx="2">
                  <c:v>59</c:v>
                </c:pt>
                <c:pt idx="3">
                  <c:v>58</c:v>
                </c:pt>
                <c:pt idx="4">
                  <c:v>58</c:v>
                </c:pt>
                <c:pt idx="5">
                  <c:v>58</c:v>
                </c:pt>
                <c:pt idx="6">
                  <c:v>58</c:v>
                </c:pt>
                <c:pt idx="7">
                  <c:v>57</c:v>
                </c:pt>
                <c:pt idx="8">
                  <c:v>50</c:v>
                </c:pt>
                <c:pt idx="9">
                  <c:v>38</c:v>
                </c:pt>
                <c:pt idx="10">
                  <c:v>27</c:v>
                </c:pt>
              </c:numCache>
            </c:numRef>
          </c:val>
        </c:ser>
        <c:gapWidth val="300"/>
        <c:overlap val="100"/>
        <c:serLines/>
        <c:axId val="79634432"/>
        <c:axId val="79636352"/>
      </c:barChart>
      <c:catAx>
        <c:axId val="796344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CA" dirty="0" smtClean="0"/>
                  <a:t>Fiscal year</a:t>
                </a:r>
                <a:endParaRPr lang="en-CA" dirty="0"/>
              </a:p>
            </c:rich>
          </c:tx>
          <c:layout/>
        </c:title>
        <c:numFmt formatCode="General" sourceLinked="1"/>
        <c:majorTickMark val="none"/>
        <c:tickLblPos val="nextTo"/>
        <c:crossAx val="79636352"/>
        <c:crosses val="autoZero"/>
        <c:auto val="1"/>
        <c:lblAlgn val="ctr"/>
        <c:lblOffset val="100"/>
      </c:catAx>
      <c:valAx>
        <c:axId val="79636352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CA" dirty="0" smtClean="0"/>
                  <a:t>Hectares</a:t>
                </a:r>
                <a:r>
                  <a:rPr lang="en-CA" baseline="0" dirty="0" smtClean="0"/>
                  <a:t> (</a:t>
                </a:r>
                <a:r>
                  <a:rPr lang="en-CA" baseline="0" dirty="0" err="1" smtClean="0"/>
                  <a:t>ooo’s</a:t>
                </a:r>
                <a:r>
                  <a:rPr lang="en-CA" baseline="0" dirty="0" smtClean="0"/>
                  <a:t>)</a:t>
                </a:r>
                <a:endParaRPr lang="en-CA" dirty="0"/>
              </a:p>
            </c:rich>
          </c:tx>
          <c:layout/>
        </c:title>
        <c:numFmt formatCode="General" sourceLinked="1"/>
        <c:tickLblPos val="nextTo"/>
        <c:crossAx val="79634432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style val="17"/>
  <c:chart>
    <c:title>
      <c:tx>
        <c:rich>
          <a:bodyPr/>
          <a:lstStyle/>
          <a:p>
            <a:pPr>
              <a:defRPr/>
            </a:pPr>
            <a:r>
              <a:rPr lang="en-US"/>
              <a:t>Backlog NSR hectares by TSA</a:t>
            </a:r>
          </a:p>
        </c:rich>
      </c:tx>
      <c:layout>
        <c:manualLayout>
          <c:xMode val="edge"/>
          <c:yMode val="edge"/>
          <c:x val="0.29702141917082892"/>
          <c:y val="1.1129196333662116E-4"/>
        </c:manualLayout>
      </c:layout>
    </c:title>
    <c:plotArea>
      <c:layout>
        <c:manualLayout>
          <c:layoutTarget val="inner"/>
          <c:xMode val="edge"/>
          <c:yMode val="edge"/>
          <c:x val="9.837320141601065E-2"/>
          <c:y val="0.12986748216106045"/>
          <c:w val="0.87230580736679975"/>
          <c:h val="0.49841652820920379"/>
        </c:manualLayout>
      </c:layout>
      <c:barChart>
        <c:barDir val="col"/>
        <c:grouping val="clustered"/>
        <c:ser>
          <c:idx val="2"/>
          <c:order val="0"/>
          <c:tx>
            <c:strRef>
              <c:f>'Summary Stats'!$I$7</c:f>
              <c:strCache>
                <c:ptCount val="1"/>
                <c:pt idx="0">
                  <c:v>Sept 6 2012</c:v>
                </c:pt>
              </c:strCache>
            </c:strRef>
          </c:tx>
          <c:spPr>
            <a:solidFill>
              <a:schemeClr val="tx1"/>
            </a:solidFill>
          </c:spPr>
          <c:cat>
            <c:strRef>
              <c:f>'Summary Stats'!$B$9:$B$55</c:f>
              <c:strCache>
                <c:ptCount val="47"/>
                <c:pt idx="0">
                  <c:v>100 Mile House TSA</c:v>
                </c:pt>
                <c:pt idx="1">
                  <c:v>Arrow TSA</c:v>
                </c:pt>
                <c:pt idx="2">
                  <c:v>Arrow/Boundary TSA</c:v>
                </c:pt>
                <c:pt idx="3">
                  <c:v>Arrowsmith TSA</c:v>
                </c:pt>
                <c:pt idx="4">
                  <c:v>Arrowsmith/Strathcona TSA</c:v>
                </c:pt>
                <c:pt idx="5">
                  <c:v>Boundary TSA</c:v>
                </c:pt>
                <c:pt idx="6">
                  <c:v>Bulkley TSA</c:v>
                </c:pt>
                <c:pt idx="7">
                  <c:v>Cassiar TSA</c:v>
                </c:pt>
                <c:pt idx="8">
                  <c:v>Cassiar/Kispiox/Bulkley TSA</c:v>
                </c:pt>
                <c:pt idx="9">
                  <c:v>Cranbrook TSA</c:v>
                </c:pt>
                <c:pt idx="10">
                  <c:v>Dawson Creek TSA</c:v>
                </c:pt>
                <c:pt idx="11">
                  <c:v>Fort Nelson TSA</c:v>
                </c:pt>
                <c:pt idx="12">
                  <c:v>Fort St. John TSA</c:v>
                </c:pt>
                <c:pt idx="13">
                  <c:v>Fort. St. John/Dawson Creek TSA</c:v>
                </c:pt>
                <c:pt idx="14">
                  <c:v>Fraser TSA</c:v>
                </c:pt>
                <c:pt idx="15">
                  <c:v>Golden TSA</c:v>
                </c:pt>
                <c:pt idx="16">
                  <c:v>Golden/Revelstoke TSA</c:v>
                </c:pt>
                <c:pt idx="17">
                  <c:v>Invermere TSA</c:v>
                </c:pt>
                <c:pt idx="18">
                  <c:v>Invermere/Cranbrook TSA</c:v>
                </c:pt>
                <c:pt idx="19">
                  <c:v>Kalum TSA</c:v>
                </c:pt>
                <c:pt idx="20">
                  <c:v>Kalum/Nass TSA</c:v>
                </c:pt>
                <c:pt idx="21">
                  <c:v>Kamloops TSA</c:v>
                </c:pt>
                <c:pt idx="22">
                  <c:v>Kingcome TSA</c:v>
                </c:pt>
                <c:pt idx="23">
                  <c:v>Kispiox TSA</c:v>
                </c:pt>
                <c:pt idx="24">
                  <c:v>Kootenay Lake TSA</c:v>
                </c:pt>
                <c:pt idx="25">
                  <c:v>Lakes TSA</c:v>
                </c:pt>
                <c:pt idx="26">
                  <c:v>Lillooet TSA</c:v>
                </c:pt>
                <c:pt idx="27">
                  <c:v>MacKenzie TSA</c:v>
                </c:pt>
                <c:pt idx="28">
                  <c:v>Merritt TSA</c:v>
                </c:pt>
                <c:pt idx="29">
                  <c:v>Merritt/Lillooet TSA</c:v>
                </c:pt>
                <c:pt idx="30">
                  <c:v>Mid Coast TSA</c:v>
                </c:pt>
                <c:pt idx="31">
                  <c:v>Morice TSA</c:v>
                </c:pt>
                <c:pt idx="32">
                  <c:v>Morice/Lakes TSA</c:v>
                </c:pt>
                <c:pt idx="33">
                  <c:v>Nass TSA</c:v>
                </c:pt>
                <c:pt idx="34">
                  <c:v>North Coast TSA</c:v>
                </c:pt>
                <c:pt idx="35">
                  <c:v>Okanagan TSA</c:v>
                </c:pt>
                <c:pt idx="36">
                  <c:v>Peace TSA (Inactive; kept for historical purposes)</c:v>
                </c:pt>
                <c:pt idx="37">
                  <c:v>Prince George TSA</c:v>
                </c:pt>
                <c:pt idx="38">
                  <c:v>Quesnel TSA</c:v>
                </c:pt>
                <c:pt idx="39">
                  <c:v>Revelstoke TSA</c:v>
                </c:pt>
                <c:pt idx="40">
                  <c:v>Robson Valley TSA</c:v>
                </c:pt>
                <c:pt idx="41">
                  <c:v>Robson Valley/Kamloops TSA</c:v>
                </c:pt>
                <c:pt idx="42">
                  <c:v>Soo TSA</c:v>
                </c:pt>
                <c:pt idx="43">
                  <c:v>Strathcona TSA</c:v>
                </c:pt>
                <c:pt idx="44">
                  <c:v>Williams Lake TSA</c:v>
                </c:pt>
                <c:pt idx="45">
                  <c:v>Williams Lake TSA (east part)</c:v>
                </c:pt>
                <c:pt idx="46">
                  <c:v>Williams Lake TSA (west part)</c:v>
                </c:pt>
              </c:strCache>
            </c:strRef>
          </c:cat>
          <c:val>
            <c:numRef>
              <c:f>'Summary Stats'!$I$9:$I$55</c:f>
              <c:numCache>
                <c:formatCode>_(* #,##0_);_(* \(#,##0\);_(* "-"??_);_(@_)</c:formatCode>
                <c:ptCount val="47"/>
                <c:pt idx="0">
                  <c:v>1415.8</c:v>
                </c:pt>
                <c:pt idx="1">
                  <c:v>218</c:v>
                </c:pt>
                <c:pt idx="2">
                  <c:v>276</c:v>
                </c:pt>
                <c:pt idx="3">
                  <c:v>17.600000000000001</c:v>
                </c:pt>
                <c:pt idx="5">
                  <c:v>31.4</c:v>
                </c:pt>
                <c:pt idx="6">
                  <c:v>52</c:v>
                </c:pt>
                <c:pt idx="7">
                  <c:v>372.4</c:v>
                </c:pt>
                <c:pt idx="8">
                  <c:v>10830.6</c:v>
                </c:pt>
                <c:pt idx="9">
                  <c:v>206.6</c:v>
                </c:pt>
                <c:pt idx="10">
                  <c:v>1416.3</c:v>
                </c:pt>
                <c:pt idx="11">
                  <c:v>7130.4</c:v>
                </c:pt>
                <c:pt idx="12">
                  <c:v>1731.1</c:v>
                </c:pt>
                <c:pt idx="13">
                  <c:v>6915.8</c:v>
                </c:pt>
                <c:pt idx="14">
                  <c:v>157.5</c:v>
                </c:pt>
                <c:pt idx="16">
                  <c:v>80</c:v>
                </c:pt>
                <c:pt idx="17">
                  <c:v>330.7</c:v>
                </c:pt>
                <c:pt idx="18">
                  <c:v>869.6</c:v>
                </c:pt>
                <c:pt idx="19">
                  <c:v>351.5</c:v>
                </c:pt>
                <c:pt idx="20">
                  <c:v>442.6</c:v>
                </c:pt>
                <c:pt idx="21">
                  <c:v>669.9</c:v>
                </c:pt>
                <c:pt idx="22">
                  <c:v>138.30000000000001</c:v>
                </c:pt>
                <c:pt idx="23">
                  <c:v>128.69999999999999</c:v>
                </c:pt>
                <c:pt idx="24">
                  <c:v>1072</c:v>
                </c:pt>
                <c:pt idx="25">
                  <c:v>239.5</c:v>
                </c:pt>
                <c:pt idx="27">
                  <c:v>5067.8</c:v>
                </c:pt>
                <c:pt idx="30">
                  <c:v>6</c:v>
                </c:pt>
                <c:pt idx="31">
                  <c:v>448.8</c:v>
                </c:pt>
                <c:pt idx="32">
                  <c:v>560.9</c:v>
                </c:pt>
                <c:pt idx="34">
                  <c:v>1137.5999999999999</c:v>
                </c:pt>
                <c:pt idx="35">
                  <c:v>352.3</c:v>
                </c:pt>
                <c:pt idx="36">
                  <c:v>581.1</c:v>
                </c:pt>
                <c:pt idx="37">
                  <c:v>5888.8</c:v>
                </c:pt>
                <c:pt idx="38">
                  <c:v>3237.7</c:v>
                </c:pt>
                <c:pt idx="40">
                  <c:v>141.80000000000001</c:v>
                </c:pt>
                <c:pt idx="41">
                  <c:v>946.9</c:v>
                </c:pt>
                <c:pt idx="42">
                  <c:v>167.5</c:v>
                </c:pt>
                <c:pt idx="44">
                  <c:v>2432</c:v>
                </c:pt>
                <c:pt idx="45">
                  <c:v>644.6</c:v>
                </c:pt>
                <c:pt idx="46">
                  <c:v>622</c:v>
                </c:pt>
              </c:numCache>
            </c:numRef>
          </c:val>
        </c:ser>
        <c:gapWidth val="0"/>
        <c:axId val="79682176"/>
        <c:axId val="79688448"/>
      </c:barChart>
      <c:catAx>
        <c:axId val="7968217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TSA</a:t>
                </a:r>
              </a:p>
            </c:rich>
          </c:tx>
          <c:layout/>
        </c:title>
        <c:majorTickMark val="none"/>
        <c:tickLblPos val="nextTo"/>
        <c:txPr>
          <a:bodyPr/>
          <a:lstStyle/>
          <a:p>
            <a:pPr>
              <a:defRPr sz="1000" baseline="0"/>
            </a:pPr>
            <a:endParaRPr lang="en-US"/>
          </a:p>
        </c:txPr>
        <c:crossAx val="79688448"/>
        <c:crosses val="autoZero"/>
        <c:auto val="1"/>
        <c:lblAlgn val="ctr"/>
        <c:lblOffset val="100"/>
      </c:catAx>
      <c:valAx>
        <c:axId val="79688448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Hectares</a:t>
                </a:r>
              </a:p>
            </c:rich>
          </c:tx>
          <c:layout>
            <c:manualLayout>
              <c:xMode val="edge"/>
              <c:yMode val="edge"/>
              <c:x val="0"/>
              <c:y val="0.25931809509066139"/>
            </c:manualLayout>
          </c:layout>
        </c:title>
        <c:numFmt formatCode="_(* #,##0_);_(* \(#,##0\);_(* &quot;-&quot;??_);_(@_)" sourceLinked="1"/>
        <c:tickLblPos val="nextTo"/>
        <c:txPr>
          <a:bodyPr/>
          <a:lstStyle/>
          <a:p>
            <a:pPr>
              <a:defRPr sz="1200" baseline="0"/>
            </a:pPr>
            <a:endParaRPr lang="en-US"/>
          </a:p>
        </c:txPr>
        <c:crossAx val="7968217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pivotSource>
    <c:name>[FFT Data Review - 2006 to 2012 - Caroline MacLeod - August 9 2012 ver2 (2).xlsx]District!PivotTable5</c:name>
    <c:fmtId val="-1"/>
  </c:pivotSource>
  <c:chart>
    <c:title>
      <c:tx>
        <c:rich>
          <a:bodyPr/>
          <a:lstStyle/>
          <a:p>
            <a:pPr>
              <a:defRPr/>
            </a:pPr>
            <a:r>
              <a:rPr lang="en-US" sz="1600"/>
              <a:t>FFT or FIA</a:t>
            </a:r>
            <a:r>
              <a:rPr lang="en-US" sz="1600" baseline="0"/>
              <a:t> Funded Activities - Reporting Review</a:t>
            </a:r>
            <a:endParaRPr lang="en-US" sz="1600"/>
          </a:p>
        </c:rich>
      </c:tx>
      <c:layout>
        <c:manualLayout>
          <c:xMode val="edge"/>
          <c:yMode val="edge"/>
          <c:x val="0.16338534606251143"/>
          <c:y val="8.7327792629342538E-2"/>
        </c:manualLayout>
      </c:layout>
      <c:overlay val="1"/>
    </c:title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marker>
          <c:symbol val="none"/>
        </c:marker>
      </c:pivotFmt>
      <c:pivotFmt>
        <c:idx val="4"/>
        <c:marker>
          <c:symbol val="none"/>
        </c:marker>
      </c:pivotFmt>
      <c:pivotFmt>
        <c:idx val="5"/>
        <c:marker>
          <c:symbol val="none"/>
        </c:marker>
      </c:pivotFmt>
      <c:pivotFmt>
        <c:idx val="6"/>
        <c:marker>
          <c:symbol val="none"/>
        </c:marker>
      </c:pivotFmt>
      <c:pivotFmt>
        <c:idx val="7"/>
        <c:marker>
          <c:symbol val="none"/>
        </c:marker>
      </c:pivotFmt>
      <c:pivotFmt>
        <c:idx val="8"/>
        <c:marker>
          <c:symbol val="none"/>
        </c:marker>
      </c:pivotFmt>
      <c:pivotFmt>
        <c:idx val="9"/>
        <c:marker>
          <c:symbol val="none"/>
        </c:marker>
      </c:pivotFmt>
      <c:pivotFmt>
        <c:idx val="10"/>
        <c:marker>
          <c:symbol val="none"/>
        </c:marker>
      </c:pivotFmt>
      <c:pivotFmt>
        <c:idx val="11"/>
        <c:marker>
          <c:symbol val="none"/>
        </c:marker>
      </c:pivotFmt>
      <c:pivotFmt>
        <c:idx val="12"/>
        <c:marker>
          <c:symbol val="none"/>
        </c:marker>
      </c:pivotFmt>
      <c:pivotFmt>
        <c:idx val="13"/>
        <c:marker>
          <c:symbol val="none"/>
        </c:marker>
      </c:pivotFmt>
      <c:pivotFmt>
        <c:idx val="14"/>
        <c:marker>
          <c:symbol val="none"/>
        </c:marker>
      </c:pivotFmt>
      <c:pivotFmt>
        <c:idx val="15"/>
        <c:marker>
          <c:symbol val="none"/>
        </c:marker>
      </c:pivotFmt>
      <c:pivotFmt>
        <c:idx val="16"/>
        <c:marker>
          <c:symbol val="none"/>
        </c:marker>
      </c:pivotFmt>
      <c:pivotFmt>
        <c:idx val="17"/>
        <c:marker>
          <c:symbol val="none"/>
        </c:marker>
      </c:pivotFmt>
      <c:pivotFmt>
        <c:idx val="18"/>
        <c:marker>
          <c:symbol val="none"/>
        </c:marker>
      </c:pivotFmt>
      <c:pivotFmt>
        <c:idx val="19"/>
        <c:marker>
          <c:symbol val="none"/>
        </c:marker>
      </c:pivotFmt>
      <c:pivotFmt>
        <c:idx val="20"/>
        <c:marker>
          <c:symbol val="none"/>
        </c:marker>
      </c:pivotFmt>
      <c:pivotFmt>
        <c:idx val="21"/>
        <c:marker>
          <c:symbol val="none"/>
        </c:marker>
      </c:pivotFmt>
      <c:pivotFmt>
        <c:idx val="22"/>
        <c:marker>
          <c:symbol val="none"/>
        </c:marker>
      </c:pivotFmt>
      <c:pivotFmt>
        <c:idx val="23"/>
        <c:marker>
          <c:symbol val="none"/>
        </c:marker>
      </c:pivotFmt>
      <c:pivotFmt>
        <c:idx val="24"/>
        <c:marker>
          <c:symbol val="none"/>
        </c:marker>
      </c:pivotFmt>
      <c:pivotFmt>
        <c:idx val="25"/>
        <c:marker>
          <c:symbol val="none"/>
        </c:marker>
      </c:pivotFmt>
      <c:pivotFmt>
        <c:idx val="26"/>
        <c:marker>
          <c:symbol val="none"/>
        </c:marker>
      </c:pivotFmt>
      <c:pivotFmt>
        <c:idx val="27"/>
        <c:marker>
          <c:symbol val="none"/>
        </c:marker>
      </c:pivotFmt>
      <c:pivotFmt>
        <c:idx val="28"/>
        <c:marker>
          <c:symbol val="none"/>
        </c:marker>
      </c:pivotFmt>
      <c:pivotFmt>
        <c:idx val="29"/>
        <c:marker>
          <c:symbol val="none"/>
        </c:marker>
      </c:pivotFmt>
      <c:pivotFmt>
        <c:idx val="30"/>
        <c:marker>
          <c:symbol val="none"/>
        </c:marker>
      </c:pivotFmt>
      <c:pivotFmt>
        <c:idx val="31"/>
        <c:marker>
          <c:symbol val="none"/>
        </c:marker>
      </c:pivotFmt>
      <c:pivotFmt>
        <c:idx val="32"/>
        <c:marker>
          <c:symbol val="none"/>
        </c:marker>
      </c:pivotFmt>
      <c:pivotFmt>
        <c:idx val="33"/>
        <c:marker>
          <c:symbol val="none"/>
        </c:marker>
      </c:pivotFmt>
      <c:pivotFmt>
        <c:idx val="34"/>
        <c:marker>
          <c:symbol val="none"/>
        </c:marker>
      </c:pivotFmt>
      <c:pivotFmt>
        <c:idx val="35"/>
        <c:marker>
          <c:symbol val="none"/>
        </c:marker>
      </c:pivotFmt>
      <c:pivotFmt>
        <c:idx val="36"/>
        <c:marker>
          <c:symbol val="none"/>
        </c:marker>
      </c:pivotFmt>
      <c:pivotFmt>
        <c:idx val="37"/>
        <c:marker>
          <c:symbol val="none"/>
        </c:marker>
      </c:pivotFmt>
      <c:pivotFmt>
        <c:idx val="38"/>
        <c:marker>
          <c:symbol val="none"/>
        </c:marker>
      </c:pivotFmt>
      <c:pivotFmt>
        <c:idx val="39"/>
        <c:marker>
          <c:symbol val="none"/>
        </c:marker>
      </c:pivotFmt>
      <c:pivotFmt>
        <c:idx val="40"/>
        <c:marker>
          <c:symbol val="none"/>
        </c:marker>
      </c:pivotFmt>
      <c:pivotFmt>
        <c:idx val="41"/>
        <c:marker>
          <c:symbol val="none"/>
        </c:marker>
      </c:pivotFmt>
      <c:pivotFmt>
        <c:idx val="42"/>
        <c:marker>
          <c:symbol val="none"/>
        </c:marker>
      </c:pivotFmt>
      <c:pivotFmt>
        <c:idx val="43"/>
        <c:marker>
          <c:symbol val="none"/>
        </c:marker>
      </c:pivotFmt>
      <c:pivotFmt>
        <c:idx val="44"/>
        <c:marker>
          <c:symbol val="none"/>
        </c:marker>
      </c:pivotFmt>
      <c:pivotFmt>
        <c:idx val="45"/>
        <c:marker>
          <c:symbol val="none"/>
        </c:marker>
      </c:pivotFmt>
      <c:pivotFmt>
        <c:idx val="46"/>
        <c:marker>
          <c:symbol val="none"/>
        </c:marker>
      </c:pivotFmt>
      <c:pivotFmt>
        <c:idx val="47"/>
        <c:marker>
          <c:symbol val="none"/>
        </c:marker>
      </c:pivotFmt>
      <c:pivotFmt>
        <c:idx val="48"/>
        <c:marker>
          <c:symbol val="none"/>
        </c:marker>
      </c:pivotFmt>
      <c:pivotFmt>
        <c:idx val="49"/>
        <c:marker>
          <c:symbol val="none"/>
        </c:marker>
      </c:pivotFmt>
      <c:pivotFmt>
        <c:idx val="50"/>
        <c:marker>
          <c:symbol val="none"/>
        </c:marker>
      </c:pivotFmt>
      <c:pivotFmt>
        <c:idx val="51"/>
        <c:marker>
          <c:symbol val="none"/>
        </c:marker>
      </c:pivotFmt>
      <c:pivotFmt>
        <c:idx val="52"/>
        <c:marker>
          <c:symbol val="none"/>
        </c:marker>
      </c:pivotFmt>
      <c:pivotFmt>
        <c:idx val="53"/>
        <c:marker>
          <c:symbol val="none"/>
        </c:marker>
      </c:pivotFmt>
      <c:pivotFmt>
        <c:idx val="54"/>
        <c:marker>
          <c:symbol val="none"/>
        </c:marker>
      </c:pivotFmt>
      <c:pivotFmt>
        <c:idx val="55"/>
        <c:marker>
          <c:symbol val="none"/>
        </c:marker>
      </c:pivotFmt>
      <c:pivotFmt>
        <c:idx val="56"/>
        <c:marker>
          <c:symbol val="none"/>
        </c:marker>
      </c:pivotFmt>
      <c:pivotFmt>
        <c:idx val="57"/>
        <c:marker>
          <c:symbol val="none"/>
        </c:marker>
      </c:pivotFmt>
      <c:pivotFmt>
        <c:idx val="58"/>
        <c:marker>
          <c:symbol val="none"/>
        </c:marker>
      </c:pivotFmt>
      <c:pivotFmt>
        <c:idx val="59"/>
        <c:marker>
          <c:symbol val="none"/>
        </c:marker>
      </c:pivotFmt>
      <c:pivotFmt>
        <c:idx val="60"/>
        <c:marker>
          <c:symbol val="none"/>
        </c:marker>
      </c:pivotFmt>
      <c:pivotFmt>
        <c:idx val="61"/>
        <c:marker>
          <c:symbol val="none"/>
        </c:marker>
      </c:pivotFmt>
      <c:pivotFmt>
        <c:idx val="62"/>
        <c:marker>
          <c:symbol val="none"/>
        </c:marker>
      </c:pivotFmt>
      <c:pivotFmt>
        <c:idx val="63"/>
        <c:marker>
          <c:symbol val="none"/>
        </c:marker>
      </c:pivotFmt>
      <c:pivotFmt>
        <c:idx val="64"/>
        <c:marker>
          <c:symbol val="none"/>
        </c:marker>
      </c:pivotFmt>
      <c:pivotFmt>
        <c:idx val="65"/>
        <c:marker>
          <c:symbol val="none"/>
        </c:marker>
      </c:pivotFmt>
      <c:pivotFmt>
        <c:idx val="66"/>
        <c:marker>
          <c:symbol val="none"/>
        </c:marker>
      </c:pivotFmt>
      <c:pivotFmt>
        <c:idx val="67"/>
        <c:marker>
          <c:symbol val="none"/>
        </c:marker>
      </c:pivotFmt>
      <c:pivotFmt>
        <c:idx val="68"/>
        <c:marker>
          <c:symbol val="none"/>
        </c:marker>
      </c:pivotFmt>
      <c:pivotFmt>
        <c:idx val="69"/>
        <c:marker>
          <c:symbol val="none"/>
        </c:marker>
      </c:pivotFmt>
      <c:pivotFmt>
        <c:idx val="70"/>
        <c:marker>
          <c:symbol val="none"/>
        </c:marker>
      </c:pivotFmt>
      <c:pivotFmt>
        <c:idx val="71"/>
        <c:marker>
          <c:symbol val="none"/>
        </c:marker>
      </c:pivotFmt>
      <c:pivotFmt>
        <c:idx val="72"/>
        <c:marker>
          <c:symbol val="none"/>
        </c:marker>
      </c:pivotFmt>
      <c:pivotFmt>
        <c:idx val="73"/>
        <c:marker>
          <c:symbol val="none"/>
        </c:marker>
      </c:pivotFmt>
      <c:pivotFmt>
        <c:idx val="74"/>
        <c:marker>
          <c:symbol val="none"/>
        </c:marker>
      </c:pivotFmt>
      <c:pivotFmt>
        <c:idx val="75"/>
        <c:marker>
          <c:symbol val="none"/>
        </c:marker>
      </c:pivotFmt>
      <c:pivotFmt>
        <c:idx val="76"/>
        <c:marker>
          <c:symbol val="none"/>
        </c:marker>
      </c:pivotFmt>
      <c:pivotFmt>
        <c:idx val="77"/>
        <c:marker>
          <c:symbol val="none"/>
        </c:marker>
      </c:pivotFmt>
      <c:pivotFmt>
        <c:idx val="78"/>
        <c:marker>
          <c:symbol val="none"/>
        </c:marker>
      </c:pivotFmt>
      <c:pivotFmt>
        <c:idx val="79"/>
        <c:marker>
          <c:symbol val="none"/>
        </c:marker>
      </c:pivotFmt>
      <c:pivotFmt>
        <c:idx val="80"/>
        <c:marker>
          <c:symbol val="none"/>
        </c:marker>
      </c:pivotFmt>
      <c:pivotFmt>
        <c:idx val="81"/>
        <c:marker>
          <c:symbol val="none"/>
        </c:marker>
      </c:pivotFmt>
      <c:pivotFmt>
        <c:idx val="82"/>
        <c:marker>
          <c:symbol val="none"/>
        </c:marker>
      </c:pivotFmt>
      <c:pivotFmt>
        <c:idx val="83"/>
        <c:marker>
          <c:symbol val="none"/>
        </c:marker>
      </c:pivotFmt>
      <c:pivotFmt>
        <c:idx val="84"/>
        <c:spPr>
          <a:solidFill>
            <a:srgbClr val="FF0000"/>
          </a:solidFill>
        </c:spPr>
        <c:marker>
          <c:symbol val="none"/>
        </c:marker>
      </c:pivotFmt>
      <c:pivotFmt>
        <c:idx val="85"/>
        <c:marker>
          <c:symbol val="none"/>
        </c:marker>
      </c:pivotFmt>
      <c:pivotFmt>
        <c:idx val="86"/>
        <c:marker>
          <c:symbol val="none"/>
        </c:marker>
      </c:pivotFmt>
      <c:pivotFmt>
        <c:idx val="87"/>
        <c:marker>
          <c:symbol val="none"/>
        </c:marker>
      </c:pivotFmt>
      <c:pivotFmt>
        <c:idx val="88"/>
        <c:spPr>
          <a:solidFill>
            <a:schemeClr val="accent6">
              <a:lumMod val="75000"/>
            </a:schemeClr>
          </a:solidFill>
        </c:spPr>
        <c:marker>
          <c:symbol val="none"/>
        </c:marker>
      </c:pivotFmt>
      <c:pivotFmt>
        <c:idx val="89"/>
        <c:spPr>
          <a:solidFill>
            <a:srgbClr val="00B0F0"/>
          </a:solidFill>
        </c:spPr>
        <c:marker>
          <c:symbol val="none"/>
        </c:marker>
      </c:pivotFmt>
      <c:pivotFmt>
        <c:idx val="90"/>
        <c:spPr>
          <a:solidFill>
            <a:schemeClr val="accent1">
              <a:lumMod val="60000"/>
              <a:lumOff val="40000"/>
            </a:schemeClr>
          </a:solidFill>
        </c:spPr>
        <c:marker>
          <c:symbol val="none"/>
        </c:marker>
      </c:pivotFmt>
      <c:pivotFmt>
        <c:idx val="91"/>
        <c:spPr>
          <a:solidFill>
            <a:srgbClr val="FFFF00"/>
          </a:solidFill>
        </c:spPr>
        <c:marker>
          <c:symbol val="none"/>
        </c:marker>
      </c:pivotFmt>
      <c:pivotFmt>
        <c:idx val="92"/>
        <c:spPr>
          <a:solidFill>
            <a:srgbClr val="00B050"/>
          </a:solidFill>
        </c:spPr>
        <c:marker>
          <c:symbol val="none"/>
        </c:marker>
      </c:pivotFmt>
      <c:pivotFmt>
        <c:idx val="93"/>
        <c:spPr>
          <a:solidFill>
            <a:srgbClr val="FF0000"/>
          </a:solidFill>
        </c:spPr>
        <c:marker>
          <c:symbol val="none"/>
        </c:marker>
      </c:pivotFmt>
      <c:pivotFmt>
        <c:idx val="94"/>
        <c:marker>
          <c:symbol val="none"/>
        </c:marker>
      </c:pivotFmt>
      <c:pivotFmt>
        <c:idx val="95"/>
        <c:marker>
          <c:symbol val="none"/>
        </c:marker>
      </c:pivotFmt>
      <c:pivotFmt>
        <c:idx val="96"/>
        <c:marker>
          <c:symbol val="none"/>
        </c:marker>
      </c:pivotFmt>
      <c:pivotFmt>
        <c:idx val="97"/>
        <c:spPr>
          <a:solidFill>
            <a:schemeClr val="accent6">
              <a:lumMod val="75000"/>
            </a:schemeClr>
          </a:solidFill>
        </c:spPr>
        <c:marker>
          <c:symbol val="none"/>
        </c:marker>
      </c:pivotFmt>
      <c:pivotFmt>
        <c:idx val="98"/>
        <c:spPr>
          <a:solidFill>
            <a:srgbClr val="00B0F0"/>
          </a:solidFill>
        </c:spPr>
        <c:marker>
          <c:symbol val="none"/>
        </c:marker>
      </c:pivotFmt>
      <c:pivotFmt>
        <c:idx val="99"/>
        <c:spPr>
          <a:solidFill>
            <a:schemeClr val="accent1">
              <a:lumMod val="60000"/>
              <a:lumOff val="40000"/>
            </a:schemeClr>
          </a:solidFill>
        </c:spPr>
        <c:marker>
          <c:symbol val="none"/>
        </c:marker>
      </c:pivotFmt>
      <c:pivotFmt>
        <c:idx val="100"/>
        <c:spPr>
          <a:solidFill>
            <a:srgbClr val="FFFF00"/>
          </a:solidFill>
        </c:spPr>
        <c:marker>
          <c:symbol val="none"/>
        </c:marker>
      </c:pivotFmt>
      <c:pivotFmt>
        <c:idx val="101"/>
        <c:spPr>
          <a:solidFill>
            <a:srgbClr val="00B050"/>
          </a:solidFill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0.10107434283132929"/>
          <c:y val="0.2370369473046639"/>
          <c:w val="0.65902515453542476"/>
          <c:h val="0.61570765192812671"/>
        </c:manualLayout>
      </c:layout>
      <c:barChart>
        <c:barDir val="col"/>
        <c:grouping val="stacked"/>
        <c:ser>
          <c:idx val="0"/>
          <c:order val="0"/>
          <c:tx>
            <c:strRef>
              <c:f>District!$B$8:$B$9</c:f>
              <c:strCache>
                <c:ptCount val="1"/>
                <c:pt idx="0">
                  <c:v>Sum of 1-No FC Update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RNI</c:v>
                </c:pt>
                <c:pt idx="29">
                  <c:v>RSI</c:v>
                </c:pt>
              </c:strCache>
            </c:strRef>
          </c:cat>
          <c:val>
            <c:numRef>
              <c:f>District!$B$10:$B$40</c:f>
              <c:numCache>
                <c:formatCode>General</c:formatCode>
                <c:ptCount val="30"/>
                <c:pt idx="0">
                  <c:v>934</c:v>
                </c:pt>
                <c:pt idx="1">
                  <c:v>301</c:v>
                </c:pt>
                <c:pt idx="2">
                  <c:v>244</c:v>
                </c:pt>
                <c:pt idx="3">
                  <c:v>37</c:v>
                </c:pt>
                <c:pt idx="4">
                  <c:v>11</c:v>
                </c:pt>
                <c:pt idx="5">
                  <c:v>60</c:v>
                </c:pt>
                <c:pt idx="6">
                  <c:v>306</c:v>
                </c:pt>
                <c:pt idx="7">
                  <c:v>0</c:v>
                </c:pt>
                <c:pt idx="8">
                  <c:v>663</c:v>
                </c:pt>
                <c:pt idx="9">
                  <c:v>6</c:v>
                </c:pt>
                <c:pt idx="10">
                  <c:v>222</c:v>
                </c:pt>
                <c:pt idx="11">
                  <c:v>342</c:v>
                </c:pt>
                <c:pt idx="12">
                  <c:v>70</c:v>
                </c:pt>
                <c:pt idx="13">
                  <c:v>37</c:v>
                </c:pt>
                <c:pt idx="14">
                  <c:v>1104</c:v>
                </c:pt>
                <c:pt idx="15">
                  <c:v>158</c:v>
                </c:pt>
                <c:pt idx="16">
                  <c:v>5</c:v>
                </c:pt>
                <c:pt idx="17">
                  <c:v>431</c:v>
                </c:pt>
                <c:pt idx="18">
                  <c:v>373</c:v>
                </c:pt>
                <c:pt idx="19">
                  <c:v>945</c:v>
                </c:pt>
                <c:pt idx="21">
                  <c:v>159</c:v>
                </c:pt>
                <c:pt idx="22">
                  <c:v>1179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44</c:v>
                </c:pt>
                <c:pt idx="27">
                  <c:v>219</c:v>
                </c:pt>
                <c:pt idx="29">
                  <c:v>2</c:v>
                </c:pt>
              </c:numCache>
            </c:numRef>
          </c:val>
        </c:ser>
        <c:ser>
          <c:idx val="1"/>
          <c:order val="1"/>
          <c:tx>
            <c:strRef>
              <c:f>District!$C$8:$C$9</c:f>
              <c:strCache>
                <c:ptCount val="1"/>
                <c:pt idx="0">
                  <c:v>Sum of 2-FC Update No FC Map</c:v>
                </c:pt>
              </c:strCache>
            </c:strRef>
          </c:tx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RNI</c:v>
                </c:pt>
                <c:pt idx="29">
                  <c:v>RSI</c:v>
                </c:pt>
              </c:strCache>
            </c:strRef>
          </c:cat>
          <c:val>
            <c:numRef>
              <c:f>District!$C$10:$C$40</c:f>
              <c:numCache>
                <c:formatCode>General</c:formatCode>
                <c:ptCount val="30"/>
                <c:pt idx="0">
                  <c:v>7</c:v>
                </c:pt>
                <c:pt idx="1">
                  <c:v>23</c:v>
                </c:pt>
                <c:pt idx="2">
                  <c:v>31</c:v>
                </c:pt>
                <c:pt idx="3">
                  <c:v>0</c:v>
                </c:pt>
                <c:pt idx="4">
                  <c:v>15</c:v>
                </c:pt>
                <c:pt idx="5">
                  <c:v>0</c:v>
                </c:pt>
                <c:pt idx="6">
                  <c:v>71</c:v>
                </c:pt>
                <c:pt idx="7">
                  <c:v>0</c:v>
                </c:pt>
                <c:pt idx="8">
                  <c:v>78</c:v>
                </c:pt>
                <c:pt idx="9">
                  <c:v>4</c:v>
                </c:pt>
                <c:pt idx="10">
                  <c:v>33</c:v>
                </c:pt>
                <c:pt idx="11">
                  <c:v>81</c:v>
                </c:pt>
                <c:pt idx="12">
                  <c:v>0</c:v>
                </c:pt>
                <c:pt idx="13">
                  <c:v>38</c:v>
                </c:pt>
                <c:pt idx="14">
                  <c:v>291</c:v>
                </c:pt>
                <c:pt idx="15">
                  <c:v>41</c:v>
                </c:pt>
                <c:pt idx="16">
                  <c:v>0</c:v>
                </c:pt>
                <c:pt idx="17">
                  <c:v>79</c:v>
                </c:pt>
                <c:pt idx="18">
                  <c:v>31</c:v>
                </c:pt>
                <c:pt idx="19">
                  <c:v>130</c:v>
                </c:pt>
                <c:pt idx="21">
                  <c:v>12</c:v>
                </c:pt>
                <c:pt idx="22">
                  <c:v>12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5</c:v>
                </c:pt>
                <c:pt idx="29">
                  <c:v>0</c:v>
                </c:pt>
              </c:numCache>
            </c:numRef>
          </c:val>
        </c:ser>
        <c:ser>
          <c:idx val="2"/>
          <c:order val="2"/>
          <c:tx>
            <c:strRef>
              <c:f>District!$D$8:$D$9</c:f>
              <c:strCache>
                <c:ptCount val="1"/>
                <c:pt idx="0">
                  <c:v>Sum of 3-Field Base Treatement No SU</c:v>
                </c:pt>
              </c:strCache>
            </c:strRef>
          </c:tx>
          <c:spPr>
            <a:solidFill>
              <a:srgbClr val="92D05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RNI</c:v>
                </c:pt>
                <c:pt idx="29">
                  <c:v>RSI</c:v>
                </c:pt>
              </c:strCache>
            </c:strRef>
          </c:cat>
          <c:val>
            <c:numRef>
              <c:f>District!$D$10:$D$40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9">
                  <c:v>0</c:v>
                </c:pt>
              </c:numCache>
            </c:numRef>
          </c:val>
        </c:ser>
        <c:ser>
          <c:idx val="3"/>
          <c:order val="3"/>
          <c:tx>
            <c:strRef>
              <c:f>District!$E$8:$E$9</c:f>
              <c:strCache>
                <c:ptCount val="1"/>
                <c:pt idx="0">
                  <c:v>Sum of 4-FE No Map</c:v>
                </c:pt>
              </c:strCache>
            </c:strRef>
          </c:tx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RNI</c:v>
                </c:pt>
                <c:pt idx="29">
                  <c:v>RSI</c:v>
                </c:pt>
              </c:strCache>
            </c:strRef>
          </c:cat>
          <c:val>
            <c:numRef>
              <c:f>District!$E$10:$E$40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9">
                  <c:v>0</c:v>
                </c:pt>
              </c:numCache>
            </c:numRef>
          </c:val>
        </c:ser>
        <c:ser>
          <c:idx val="4"/>
          <c:order val="4"/>
          <c:tx>
            <c:strRef>
              <c:f>District!$F$8:$F$9</c:f>
              <c:strCache>
                <c:ptCount val="1"/>
                <c:pt idx="0">
                  <c:v>Sum of 5-No InterAgency No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RNI</c:v>
                </c:pt>
                <c:pt idx="29">
                  <c:v>RSI</c:v>
                </c:pt>
              </c:strCache>
            </c:strRef>
          </c:cat>
          <c:val>
            <c:numRef>
              <c:f>District!$F$10:$F$40</c:f>
              <c:numCache>
                <c:formatCode>General</c:formatCode>
                <c:ptCount val="30"/>
                <c:pt idx="0">
                  <c:v>0</c:v>
                </c:pt>
                <c:pt idx="1">
                  <c:v>228</c:v>
                </c:pt>
                <c:pt idx="2">
                  <c:v>4</c:v>
                </c:pt>
                <c:pt idx="3">
                  <c:v>0</c:v>
                </c:pt>
                <c:pt idx="4">
                  <c:v>63</c:v>
                </c:pt>
                <c:pt idx="5">
                  <c:v>0</c:v>
                </c:pt>
                <c:pt idx="6">
                  <c:v>55</c:v>
                </c:pt>
                <c:pt idx="7">
                  <c:v>0</c:v>
                </c:pt>
                <c:pt idx="8">
                  <c:v>0</c:v>
                </c:pt>
                <c:pt idx="9">
                  <c:v>21</c:v>
                </c:pt>
                <c:pt idx="10">
                  <c:v>92</c:v>
                </c:pt>
                <c:pt idx="11">
                  <c:v>58</c:v>
                </c:pt>
                <c:pt idx="12">
                  <c:v>0</c:v>
                </c:pt>
                <c:pt idx="13">
                  <c:v>4</c:v>
                </c:pt>
                <c:pt idx="14">
                  <c:v>9</c:v>
                </c:pt>
                <c:pt idx="15">
                  <c:v>15</c:v>
                </c:pt>
                <c:pt idx="16">
                  <c:v>0</c:v>
                </c:pt>
                <c:pt idx="17">
                  <c:v>50</c:v>
                </c:pt>
                <c:pt idx="18">
                  <c:v>1</c:v>
                </c:pt>
                <c:pt idx="19">
                  <c:v>126</c:v>
                </c:pt>
                <c:pt idx="21">
                  <c:v>76</c:v>
                </c:pt>
                <c:pt idx="22">
                  <c:v>41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226</c:v>
                </c:pt>
                <c:pt idx="29">
                  <c:v>2</c:v>
                </c:pt>
              </c:numCache>
            </c:numRef>
          </c:val>
        </c:ser>
        <c:ser>
          <c:idx val="5"/>
          <c:order val="5"/>
          <c:tx>
            <c:strRef>
              <c:f>District!$G$8:$G$9</c:f>
              <c:strCache>
                <c:ptCount val="1"/>
                <c:pt idx="0">
                  <c:v>Sum of 6-No OP Spatial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RNI</c:v>
                </c:pt>
                <c:pt idx="29">
                  <c:v>RSI</c:v>
                </c:pt>
              </c:strCache>
            </c:strRef>
          </c:cat>
          <c:val>
            <c:numRef>
              <c:f>District!$G$10:$G$40</c:f>
              <c:numCache>
                <c:formatCode>General</c:formatCode>
                <c:ptCount val="30"/>
                <c:pt idx="0">
                  <c:v>38</c:v>
                </c:pt>
                <c:pt idx="1">
                  <c:v>204</c:v>
                </c:pt>
                <c:pt idx="2">
                  <c:v>113</c:v>
                </c:pt>
                <c:pt idx="3">
                  <c:v>28</c:v>
                </c:pt>
                <c:pt idx="4">
                  <c:v>41</c:v>
                </c:pt>
                <c:pt idx="5">
                  <c:v>50</c:v>
                </c:pt>
                <c:pt idx="6">
                  <c:v>68</c:v>
                </c:pt>
                <c:pt idx="7">
                  <c:v>0</c:v>
                </c:pt>
                <c:pt idx="8">
                  <c:v>784</c:v>
                </c:pt>
                <c:pt idx="9">
                  <c:v>18</c:v>
                </c:pt>
                <c:pt idx="10">
                  <c:v>105</c:v>
                </c:pt>
                <c:pt idx="11">
                  <c:v>10</c:v>
                </c:pt>
                <c:pt idx="12">
                  <c:v>19</c:v>
                </c:pt>
                <c:pt idx="13">
                  <c:v>92</c:v>
                </c:pt>
                <c:pt idx="14">
                  <c:v>49</c:v>
                </c:pt>
                <c:pt idx="15">
                  <c:v>63</c:v>
                </c:pt>
                <c:pt idx="16">
                  <c:v>7</c:v>
                </c:pt>
                <c:pt idx="17">
                  <c:v>365</c:v>
                </c:pt>
                <c:pt idx="18">
                  <c:v>99</c:v>
                </c:pt>
                <c:pt idx="19">
                  <c:v>134</c:v>
                </c:pt>
                <c:pt idx="21">
                  <c:v>167</c:v>
                </c:pt>
                <c:pt idx="22">
                  <c:v>90</c:v>
                </c:pt>
                <c:pt idx="23">
                  <c:v>7</c:v>
                </c:pt>
                <c:pt idx="24">
                  <c:v>10</c:v>
                </c:pt>
                <c:pt idx="25">
                  <c:v>1</c:v>
                </c:pt>
                <c:pt idx="26">
                  <c:v>0</c:v>
                </c:pt>
                <c:pt idx="27">
                  <c:v>155</c:v>
                </c:pt>
                <c:pt idx="29">
                  <c:v>2</c:v>
                </c:pt>
              </c:numCache>
            </c:numRef>
          </c:val>
        </c:ser>
        <c:ser>
          <c:idx val="6"/>
          <c:order val="6"/>
          <c:tx>
            <c:strRef>
              <c:f>District!$H$8:$H$9</c:f>
              <c:strCache>
                <c:ptCount val="1"/>
                <c:pt idx="0">
                  <c:v>Sum of 7-Planned Activities with No Completed Activivities</c:v>
                </c:pt>
              </c:strCache>
            </c:strRef>
          </c:tx>
          <c:spPr>
            <a:solidFill>
              <a:srgbClr val="7030A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RNI</c:v>
                </c:pt>
                <c:pt idx="29">
                  <c:v>RSI</c:v>
                </c:pt>
              </c:strCache>
            </c:strRef>
          </c:cat>
          <c:val>
            <c:numRef>
              <c:f>District!$H$10:$H$40</c:f>
              <c:numCache>
                <c:formatCode>General</c:formatCode>
                <c:ptCount val="30"/>
                <c:pt idx="0">
                  <c:v>0</c:v>
                </c:pt>
                <c:pt idx="1">
                  <c:v>16</c:v>
                </c:pt>
                <c:pt idx="2">
                  <c:v>6</c:v>
                </c:pt>
                <c:pt idx="3">
                  <c:v>24</c:v>
                </c:pt>
                <c:pt idx="4">
                  <c:v>0</c:v>
                </c:pt>
                <c:pt idx="5">
                  <c:v>0</c:v>
                </c:pt>
                <c:pt idx="6">
                  <c:v>7</c:v>
                </c:pt>
                <c:pt idx="7">
                  <c:v>0</c:v>
                </c:pt>
                <c:pt idx="8">
                  <c:v>8</c:v>
                </c:pt>
                <c:pt idx="9">
                  <c:v>1</c:v>
                </c:pt>
                <c:pt idx="10">
                  <c:v>33</c:v>
                </c:pt>
                <c:pt idx="11">
                  <c:v>0</c:v>
                </c:pt>
                <c:pt idx="12">
                  <c:v>7</c:v>
                </c:pt>
                <c:pt idx="13">
                  <c:v>3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10</c:v>
                </c:pt>
                <c:pt idx="18">
                  <c:v>0</c:v>
                </c:pt>
                <c:pt idx="19">
                  <c:v>36</c:v>
                </c:pt>
                <c:pt idx="20">
                  <c:v>1</c:v>
                </c:pt>
                <c:pt idx="21">
                  <c:v>1</c:v>
                </c:pt>
                <c:pt idx="22">
                  <c:v>10</c:v>
                </c:pt>
                <c:pt idx="23">
                  <c:v>0</c:v>
                </c:pt>
                <c:pt idx="24">
                  <c:v>4</c:v>
                </c:pt>
                <c:pt idx="25">
                  <c:v>2</c:v>
                </c:pt>
                <c:pt idx="26">
                  <c:v>0</c:v>
                </c:pt>
                <c:pt idx="27">
                  <c:v>93</c:v>
                </c:pt>
                <c:pt idx="29">
                  <c:v>0</c:v>
                </c:pt>
              </c:numCache>
            </c:numRef>
          </c:val>
        </c:ser>
        <c:ser>
          <c:idx val="7"/>
          <c:order val="7"/>
          <c:tx>
            <c:strRef>
              <c:f>District!$I$8:$I$9</c:f>
              <c:strCache>
                <c:ptCount val="1"/>
                <c:pt idx="0">
                  <c:v>Sum of 8-Openings No Plnd No Actual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RNI</c:v>
                </c:pt>
                <c:pt idx="29">
                  <c:v>RSI</c:v>
                </c:pt>
              </c:strCache>
            </c:strRef>
          </c:cat>
          <c:val>
            <c:numRef>
              <c:f>District!$I$10:$I$40</c:f>
              <c:numCache>
                <c:formatCode>General</c:formatCode>
                <c:ptCount val="30"/>
                <c:pt idx="0">
                  <c:v>6</c:v>
                </c:pt>
                <c:pt idx="1">
                  <c:v>69</c:v>
                </c:pt>
                <c:pt idx="2">
                  <c:v>4</c:v>
                </c:pt>
                <c:pt idx="3">
                  <c:v>13</c:v>
                </c:pt>
                <c:pt idx="4">
                  <c:v>0</c:v>
                </c:pt>
                <c:pt idx="5">
                  <c:v>3</c:v>
                </c:pt>
                <c:pt idx="6">
                  <c:v>9</c:v>
                </c:pt>
                <c:pt idx="7">
                  <c:v>3</c:v>
                </c:pt>
                <c:pt idx="8">
                  <c:v>9</c:v>
                </c:pt>
                <c:pt idx="9">
                  <c:v>0</c:v>
                </c:pt>
                <c:pt idx="10">
                  <c:v>34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3</c:v>
                </c:pt>
                <c:pt idx="16">
                  <c:v>1</c:v>
                </c:pt>
                <c:pt idx="17">
                  <c:v>16</c:v>
                </c:pt>
                <c:pt idx="18">
                  <c:v>7</c:v>
                </c:pt>
                <c:pt idx="19">
                  <c:v>34</c:v>
                </c:pt>
                <c:pt idx="21">
                  <c:v>3</c:v>
                </c:pt>
                <c:pt idx="22">
                  <c:v>61</c:v>
                </c:pt>
                <c:pt idx="23">
                  <c:v>5</c:v>
                </c:pt>
                <c:pt idx="24">
                  <c:v>5</c:v>
                </c:pt>
                <c:pt idx="25">
                  <c:v>1</c:v>
                </c:pt>
                <c:pt idx="26">
                  <c:v>3</c:v>
                </c:pt>
                <c:pt idx="27">
                  <c:v>34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</c:ser>
        <c:ser>
          <c:idx val="8"/>
          <c:order val="8"/>
          <c:tx>
            <c:strRef>
              <c:f>District!$J$8:$J$9</c:f>
              <c:strCache>
                <c:ptCount val="1"/>
                <c:pt idx="0">
                  <c:v>Sum of 9-Data OK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RNI</c:v>
                </c:pt>
                <c:pt idx="29">
                  <c:v>RSI</c:v>
                </c:pt>
              </c:strCache>
            </c:strRef>
          </c:cat>
          <c:val>
            <c:numRef>
              <c:f>District!$J$10:$J$40</c:f>
              <c:numCache>
                <c:formatCode>General</c:formatCode>
                <c:ptCount val="30"/>
                <c:pt idx="0">
                  <c:v>790</c:v>
                </c:pt>
                <c:pt idx="1">
                  <c:v>621</c:v>
                </c:pt>
                <c:pt idx="2">
                  <c:v>234</c:v>
                </c:pt>
                <c:pt idx="3">
                  <c:v>21</c:v>
                </c:pt>
                <c:pt idx="4">
                  <c:v>0</c:v>
                </c:pt>
                <c:pt idx="5">
                  <c:v>3</c:v>
                </c:pt>
                <c:pt idx="6">
                  <c:v>1519</c:v>
                </c:pt>
                <c:pt idx="7">
                  <c:v>116</c:v>
                </c:pt>
                <c:pt idx="8">
                  <c:v>624</c:v>
                </c:pt>
                <c:pt idx="9">
                  <c:v>932</c:v>
                </c:pt>
                <c:pt idx="10">
                  <c:v>1884</c:v>
                </c:pt>
                <c:pt idx="11">
                  <c:v>1217</c:v>
                </c:pt>
                <c:pt idx="12">
                  <c:v>14</c:v>
                </c:pt>
                <c:pt idx="13">
                  <c:v>663</c:v>
                </c:pt>
                <c:pt idx="14">
                  <c:v>1226</c:v>
                </c:pt>
                <c:pt idx="15">
                  <c:v>1437</c:v>
                </c:pt>
                <c:pt idx="16">
                  <c:v>1</c:v>
                </c:pt>
                <c:pt idx="17">
                  <c:v>966</c:v>
                </c:pt>
                <c:pt idx="18">
                  <c:v>758</c:v>
                </c:pt>
                <c:pt idx="19">
                  <c:v>4634</c:v>
                </c:pt>
                <c:pt idx="21">
                  <c:v>1019</c:v>
                </c:pt>
                <c:pt idx="22">
                  <c:v>1949</c:v>
                </c:pt>
                <c:pt idx="23">
                  <c:v>14</c:v>
                </c:pt>
                <c:pt idx="24">
                  <c:v>1</c:v>
                </c:pt>
                <c:pt idx="25">
                  <c:v>11</c:v>
                </c:pt>
                <c:pt idx="26">
                  <c:v>195</c:v>
                </c:pt>
                <c:pt idx="27">
                  <c:v>691</c:v>
                </c:pt>
                <c:pt idx="29">
                  <c:v>0</c:v>
                </c:pt>
              </c:numCache>
            </c:numRef>
          </c:val>
        </c:ser>
        <c:overlap val="100"/>
        <c:axId val="79959168"/>
        <c:axId val="79961088"/>
      </c:barChart>
      <c:catAx>
        <c:axId val="7995916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Activity or Update Fiscal Year</a:t>
                </a:r>
              </a:p>
            </c:rich>
          </c:tx>
          <c:layout/>
        </c:title>
        <c:tickLblPos val="nextTo"/>
        <c:crossAx val="79961088"/>
        <c:crosses val="autoZero"/>
        <c:auto val="1"/>
        <c:lblAlgn val="ctr"/>
        <c:lblOffset val="100"/>
      </c:catAx>
      <c:valAx>
        <c:axId val="7996108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</a:t>
                </a:r>
                <a:r>
                  <a:rPr lang="en-US" baseline="0"/>
                  <a:t> of Activities/Records</a:t>
                </a:r>
                <a:endParaRPr lang="en-US"/>
              </a:p>
            </c:rich>
          </c:tx>
          <c:layout/>
        </c:title>
        <c:numFmt formatCode="General" sourceLinked="1"/>
        <c:tickLblPos val="nextTo"/>
        <c:crossAx val="799591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244088078733752"/>
          <c:y val="0.12446073087018018"/>
          <c:w val="0.22755911921266253"/>
          <c:h val="0.80477097762558614"/>
        </c:manualLayout>
      </c:layout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pivotSource>
    <c:name>[FFT Data Review - 2006 to 2012 - Caroline MacLeod - August 9 2012 ver2 (2).xlsx]District!PivotTable5</c:name>
    <c:fmtId val="-1"/>
  </c:pivotSource>
  <c:chart>
    <c:title>
      <c:tx>
        <c:rich>
          <a:bodyPr/>
          <a:lstStyle/>
          <a:p>
            <a:pPr>
              <a:defRPr/>
            </a:pPr>
            <a:r>
              <a:rPr lang="en-US" sz="1600"/>
              <a:t>FFT or FIA</a:t>
            </a:r>
            <a:r>
              <a:rPr lang="en-US" sz="1600" baseline="0"/>
              <a:t> Funded Activities - Reporting Review</a:t>
            </a:r>
            <a:endParaRPr lang="en-US" sz="1600"/>
          </a:p>
        </c:rich>
      </c:tx>
      <c:layout>
        <c:manualLayout>
          <c:xMode val="edge"/>
          <c:yMode val="edge"/>
          <c:x val="0.16338534606251143"/>
          <c:y val="8.7327792629342538E-2"/>
        </c:manualLayout>
      </c:layout>
      <c:overlay val="1"/>
    </c:title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marker>
          <c:symbol val="none"/>
        </c:marker>
      </c:pivotFmt>
      <c:pivotFmt>
        <c:idx val="4"/>
        <c:marker>
          <c:symbol val="none"/>
        </c:marker>
      </c:pivotFmt>
      <c:pivotFmt>
        <c:idx val="5"/>
        <c:marker>
          <c:symbol val="none"/>
        </c:marker>
      </c:pivotFmt>
      <c:pivotFmt>
        <c:idx val="6"/>
        <c:marker>
          <c:symbol val="none"/>
        </c:marker>
      </c:pivotFmt>
      <c:pivotFmt>
        <c:idx val="7"/>
        <c:marker>
          <c:symbol val="none"/>
        </c:marker>
      </c:pivotFmt>
      <c:pivotFmt>
        <c:idx val="8"/>
        <c:marker>
          <c:symbol val="none"/>
        </c:marker>
      </c:pivotFmt>
      <c:pivotFmt>
        <c:idx val="9"/>
        <c:marker>
          <c:symbol val="none"/>
        </c:marker>
      </c:pivotFmt>
      <c:pivotFmt>
        <c:idx val="10"/>
        <c:marker>
          <c:symbol val="none"/>
        </c:marker>
      </c:pivotFmt>
      <c:pivotFmt>
        <c:idx val="11"/>
        <c:marker>
          <c:symbol val="none"/>
        </c:marker>
      </c:pivotFmt>
      <c:pivotFmt>
        <c:idx val="12"/>
        <c:marker>
          <c:symbol val="none"/>
        </c:marker>
      </c:pivotFmt>
      <c:pivotFmt>
        <c:idx val="13"/>
        <c:marker>
          <c:symbol val="none"/>
        </c:marker>
      </c:pivotFmt>
      <c:pivotFmt>
        <c:idx val="14"/>
        <c:marker>
          <c:symbol val="none"/>
        </c:marker>
      </c:pivotFmt>
      <c:pivotFmt>
        <c:idx val="15"/>
        <c:marker>
          <c:symbol val="none"/>
        </c:marker>
      </c:pivotFmt>
      <c:pivotFmt>
        <c:idx val="16"/>
        <c:marker>
          <c:symbol val="none"/>
        </c:marker>
      </c:pivotFmt>
      <c:pivotFmt>
        <c:idx val="17"/>
        <c:marker>
          <c:symbol val="none"/>
        </c:marker>
      </c:pivotFmt>
      <c:pivotFmt>
        <c:idx val="18"/>
        <c:marker>
          <c:symbol val="none"/>
        </c:marker>
      </c:pivotFmt>
      <c:pivotFmt>
        <c:idx val="19"/>
        <c:marker>
          <c:symbol val="none"/>
        </c:marker>
      </c:pivotFmt>
      <c:pivotFmt>
        <c:idx val="20"/>
        <c:marker>
          <c:symbol val="none"/>
        </c:marker>
      </c:pivotFmt>
      <c:pivotFmt>
        <c:idx val="21"/>
        <c:marker>
          <c:symbol val="none"/>
        </c:marker>
      </c:pivotFmt>
      <c:pivotFmt>
        <c:idx val="22"/>
        <c:marker>
          <c:symbol val="none"/>
        </c:marker>
      </c:pivotFmt>
      <c:pivotFmt>
        <c:idx val="23"/>
        <c:marker>
          <c:symbol val="none"/>
        </c:marker>
      </c:pivotFmt>
      <c:pivotFmt>
        <c:idx val="24"/>
        <c:marker>
          <c:symbol val="none"/>
        </c:marker>
      </c:pivotFmt>
      <c:pivotFmt>
        <c:idx val="25"/>
        <c:marker>
          <c:symbol val="none"/>
        </c:marker>
      </c:pivotFmt>
      <c:pivotFmt>
        <c:idx val="26"/>
        <c:marker>
          <c:symbol val="none"/>
        </c:marker>
      </c:pivotFmt>
      <c:pivotFmt>
        <c:idx val="27"/>
        <c:marker>
          <c:symbol val="none"/>
        </c:marker>
      </c:pivotFmt>
      <c:pivotFmt>
        <c:idx val="28"/>
        <c:marker>
          <c:symbol val="none"/>
        </c:marker>
      </c:pivotFmt>
      <c:pivotFmt>
        <c:idx val="29"/>
        <c:marker>
          <c:symbol val="none"/>
        </c:marker>
      </c:pivotFmt>
      <c:pivotFmt>
        <c:idx val="30"/>
        <c:marker>
          <c:symbol val="none"/>
        </c:marker>
      </c:pivotFmt>
      <c:pivotFmt>
        <c:idx val="31"/>
        <c:marker>
          <c:symbol val="none"/>
        </c:marker>
      </c:pivotFmt>
      <c:pivotFmt>
        <c:idx val="32"/>
        <c:marker>
          <c:symbol val="none"/>
        </c:marker>
      </c:pivotFmt>
      <c:pivotFmt>
        <c:idx val="33"/>
        <c:marker>
          <c:symbol val="none"/>
        </c:marker>
      </c:pivotFmt>
      <c:pivotFmt>
        <c:idx val="34"/>
        <c:marker>
          <c:symbol val="none"/>
        </c:marker>
      </c:pivotFmt>
      <c:pivotFmt>
        <c:idx val="35"/>
        <c:marker>
          <c:symbol val="none"/>
        </c:marker>
      </c:pivotFmt>
      <c:pivotFmt>
        <c:idx val="36"/>
        <c:marker>
          <c:symbol val="none"/>
        </c:marker>
      </c:pivotFmt>
      <c:pivotFmt>
        <c:idx val="37"/>
        <c:marker>
          <c:symbol val="none"/>
        </c:marker>
      </c:pivotFmt>
      <c:pivotFmt>
        <c:idx val="38"/>
        <c:marker>
          <c:symbol val="none"/>
        </c:marker>
      </c:pivotFmt>
      <c:pivotFmt>
        <c:idx val="39"/>
        <c:marker>
          <c:symbol val="none"/>
        </c:marker>
      </c:pivotFmt>
      <c:pivotFmt>
        <c:idx val="40"/>
        <c:marker>
          <c:symbol val="none"/>
        </c:marker>
      </c:pivotFmt>
      <c:pivotFmt>
        <c:idx val="41"/>
        <c:marker>
          <c:symbol val="none"/>
        </c:marker>
      </c:pivotFmt>
      <c:pivotFmt>
        <c:idx val="42"/>
        <c:marker>
          <c:symbol val="none"/>
        </c:marker>
      </c:pivotFmt>
      <c:pivotFmt>
        <c:idx val="43"/>
        <c:marker>
          <c:symbol val="none"/>
        </c:marker>
      </c:pivotFmt>
      <c:pivotFmt>
        <c:idx val="44"/>
        <c:marker>
          <c:symbol val="none"/>
        </c:marker>
      </c:pivotFmt>
      <c:pivotFmt>
        <c:idx val="45"/>
        <c:marker>
          <c:symbol val="none"/>
        </c:marker>
      </c:pivotFmt>
      <c:pivotFmt>
        <c:idx val="46"/>
        <c:marker>
          <c:symbol val="none"/>
        </c:marker>
      </c:pivotFmt>
      <c:pivotFmt>
        <c:idx val="47"/>
        <c:marker>
          <c:symbol val="none"/>
        </c:marker>
      </c:pivotFmt>
      <c:pivotFmt>
        <c:idx val="48"/>
        <c:marker>
          <c:symbol val="none"/>
        </c:marker>
      </c:pivotFmt>
      <c:pivotFmt>
        <c:idx val="49"/>
        <c:marker>
          <c:symbol val="none"/>
        </c:marker>
      </c:pivotFmt>
      <c:pivotFmt>
        <c:idx val="50"/>
        <c:marker>
          <c:symbol val="none"/>
        </c:marker>
      </c:pivotFmt>
      <c:pivotFmt>
        <c:idx val="51"/>
        <c:marker>
          <c:symbol val="none"/>
        </c:marker>
      </c:pivotFmt>
      <c:pivotFmt>
        <c:idx val="52"/>
        <c:marker>
          <c:symbol val="none"/>
        </c:marker>
      </c:pivotFmt>
      <c:pivotFmt>
        <c:idx val="53"/>
        <c:marker>
          <c:symbol val="none"/>
        </c:marker>
      </c:pivotFmt>
      <c:pivotFmt>
        <c:idx val="54"/>
        <c:marker>
          <c:symbol val="none"/>
        </c:marker>
      </c:pivotFmt>
      <c:pivotFmt>
        <c:idx val="55"/>
        <c:marker>
          <c:symbol val="none"/>
        </c:marker>
      </c:pivotFmt>
      <c:pivotFmt>
        <c:idx val="56"/>
        <c:marker>
          <c:symbol val="none"/>
        </c:marker>
      </c:pivotFmt>
      <c:pivotFmt>
        <c:idx val="57"/>
        <c:marker>
          <c:symbol val="none"/>
        </c:marker>
      </c:pivotFmt>
      <c:pivotFmt>
        <c:idx val="58"/>
        <c:marker>
          <c:symbol val="none"/>
        </c:marker>
      </c:pivotFmt>
      <c:pivotFmt>
        <c:idx val="59"/>
        <c:marker>
          <c:symbol val="none"/>
        </c:marker>
      </c:pivotFmt>
      <c:pivotFmt>
        <c:idx val="60"/>
        <c:marker>
          <c:symbol val="none"/>
        </c:marker>
      </c:pivotFmt>
      <c:pivotFmt>
        <c:idx val="61"/>
        <c:marker>
          <c:symbol val="none"/>
        </c:marker>
      </c:pivotFmt>
      <c:pivotFmt>
        <c:idx val="62"/>
        <c:marker>
          <c:symbol val="none"/>
        </c:marker>
      </c:pivotFmt>
      <c:pivotFmt>
        <c:idx val="63"/>
        <c:marker>
          <c:symbol val="none"/>
        </c:marker>
      </c:pivotFmt>
      <c:pivotFmt>
        <c:idx val="64"/>
        <c:marker>
          <c:symbol val="none"/>
        </c:marker>
      </c:pivotFmt>
      <c:pivotFmt>
        <c:idx val="65"/>
        <c:marker>
          <c:symbol val="none"/>
        </c:marker>
      </c:pivotFmt>
      <c:pivotFmt>
        <c:idx val="66"/>
        <c:spPr>
          <a:solidFill>
            <a:srgbClr val="FF0000"/>
          </a:solidFill>
        </c:spPr>
        <c:marker>
          <c:symbol val="none"/>
        </c:marker>
      </c:pivotFmt>
      <c:pivotFmt>
        <c:idx val="67"/>
        <c:marker>
          <c:symbol val="none"/>
        </c:marker>
      </c:pivotFmt>
      <c:pivotFmt>
        <c:idx val="68"/>
        <c:marker>
          <c:symbol val="none"/>
        </c:marker>
      </c:pivotFmt>
      <c:pivotFmt>
        <c:idx val="69"/>
        <c:marker>
          <c:symbol val="none"/>
        </c:marker>
      </c:pivotFmt>
      <c:pivotFmt>
        <c:idx val="70"/>
        <c:spPr>
          <a:solidFill>
            <a:schemeClr val="accent6">
              <a:lumMod val="75000"/>
            </a:schemeClr>
          </a:solidFill>
        </c:spPr>
        <c:marker>
          <c:symbol val="none"/>
        </c:marker>
      </c:pivotFmt>
      <c:pivotFmt>
        <c:idx val="71"/>
        <c:spPr>
          <a:solidFill>
            <a:srgbClr val="00B0F0"/>
          </a:solidFill>
        </c:spPr>
        <c:marker>
          <c:symbol val="none"/>
        </c:marker>
      </c:pivotFmt>
      <c:pivotFmt>
        <c:idx val="72"/>
        <c:marker>
          <c:symbol val="none"/>
        </c:marker>
      </c:pivotFmt>
      <c:pivotFmt>
        <c:idx val="73"/>
        <c:spPr>
          <a:solidFill>
            <a:srgbClr val="FFFF00"/>
          </a:solidFill>
        </c:spPr>
        <c:marker>
          <c:symbol val="none"/>
        </c:marker>
      </c:pivotFmt>
      <c:pivotFmt>
        <c:idx val="74"/>
        <c:spPr>
          <a:solidFill>
            <a:srgbClr val="00B050"/>
          </a:solidFill>
        </c:spPr>
        <c:marker>
          <c:symbol val="none"/>
        </c:marker>
      </c:pivotFmt>
      <c:pivotFmt>
        <c:idx val="75"/>
        <c:spPr>
          <a:solidFill>
            <a:srgbClr val="FF0000"/>
          </a:solidFill>
        </c:spPr>
        <c:marker>
          <c:symbol val="none"/>
        </c:marker>
      </c:pivotFmt>
      <c:pivotFmt>
        <c:idx val="76"/>
        <c:marker>
          <c:symbol val="none"/>
        </c:marker>
      </c:pivotFmt>
      <c:pivotFmt>
        <c:idx val="77"/>
        <c:marker>
          <c:symbol val="none"/>
        </c:marker>
      </c:pivotFmt>
      <c:pivotFmt>
        <c:idx val="78"/>
        <c:marker>
          <c:symbol val="none"/>
        </c:marker>
      </c:pivotFmt>
      <c:pivotFmt>
        <c:idx val="79"/>
        <c:spPr>
          <a:solidFill>
            <a:schemeClr val="accent6">
              <a:lumMod val="75000"/>
            </a:schemeClr>
          </a:solidFill>
        </c:spPr>
        <c:marker>
          <c:symbol val="none"/>
        </c:marker>
      </c:pivotFmt>
      <c:pivotFmt>
        <c:idx val="80"/>
        <c:spPr>
          <a:solidFill>
            <a:srgbClr val="00B0F0"/>
          </a:solidFill>
        </c:spPr>
        <c:marker>
          <c:symbol val="none"/>
        </c:marker>
      </c:pivotFmt>
      <c:pivotFmt>
        <c:idx val="81"/>
        <c:marker>
          <c:symbol val="none"/>
        </c:marker>
      </c:pivotFmt>
      <c:pivotFmt>
        <c:idx val="82"/>
        <c:spPr>
          <a:solidFill>
            <a:srgbClr val="FFFF00"/>
          </a:solidFill>
        </c:spPr>
        <c:marker>
          <c:symbol val="none"/>
        </c:marker>
      </c:pivotFmt>
      <c:pivotFmt>
        <c:idx val="83"/>
        <c:spPr>
          <a:solidFill>
            <a:srgbClr val="00B050"/>
          </a:solidFill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0.10107434283132928"/>
          <c:y val="0.2370369473046639"/>
          <c:w val="0.65902515453542443"/>
          <c:h val="0.61570765192812626"/>
        </c:manualLayout>
      </c:layout>
      <c:barChart>
        <c:barDir val="col"/>
        <c:grouping val="percentStacked"/>
        <c:ser>
          <c:idx val="0"/>
          <c:order val="0"/>
          <c:tx>
            <c:strRef>
              <c:f>District!$B$8:$B$9</c:f>
              <c:strCache>
                <c:ptCount val="1"/>
                <c:pt idx="0">
                  <c:v>Sum of 1-No FC Update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RNI</c:v>
                </c:pt>
                <c:pt idx="29">
                  <c:v>RSI</c:v>
                </c:pt>
              </c:strCache>
            </c:strRef>
          </c:cat>
          <c:val>
            <c:numRef>
              <c:f>District!$B$10:$B$40</c:f>
              <c:numCache>
                <c:formatCode>General</c:formatCode>
                <c:ptCount val="30"/>
                <c:pt idx="0">
                  <c:v>934</c:v>
                </c:pt>
                <c:pt idx="1">
                  <c:v>301</c:v>
                </c:pt>
                <c:pt idx="2">
                  <c:v>244</c:v>
                </c:pt>
                <c:pt idx="3">
                  <c:v>37</c:v>
                </c:pt>
                <c:pt idx="4">
                  <c:v>11</c:v>
                </c:pt>
                <c:pt idx="5">
                  <c:v>60</c:v>
                </c:pt>
                <c:pt idx="6">
                  <c:v>306</c:v>
                </c:pt>
                <c:pt idx="7">
                  <c:v>0</c:v>
                </c:pt>
                <c:pt idx="8">
                  <c:v>663</c:v>
                </c:pt>
                <c:pt idx="9">
                  <c:v>6</c:v>
                </c:pt>
                <c:pt idx="10">
                  <c:v>222</c:v>
                </c:pt>
                <c:pt idx="11">
                  <c:v>342</c:v>
                </c:pt>
                <c:pt idx="12">
                  <c:v>70</c:v>
                </c:pt>
                <c:pt idx="13">
                  <c:v>37</c:v>
                </c:pt>
                <c:pt idx="14">
                  <c:v>1104</c:v>
                </c:pt>
                <c:pt idx="15">
                  <c:v>158</c:v>
                </c:pt>
                <c:pt idx="16">
                  <c:v>5</c:v>
                </c:pt>
                <c:pt idx="17">
                  <c:v>431</c:v>
                </c:pt>
                <c:pt idx="18">
                  <c:v>373</c:v>
                </c:pt>
                <c:pt idx="19">
                  <c:v>945</c:v>
                </c:pt>
                <c:pt idx="21">
                  <c:v>159</c:v>
                </c:pt>
                <c:pt idx="22">
                  <c:v>1179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44</c:v>
                </c:pt>
                <c:pt idx="27">
                  <c:v>219</c:v>
                </c:pt>
                <c:pt idx="29">
                  <c:v>2</c:v>
                </c:pt>
              </c:numCache>
            </c:numRef>
          </c:val>
        </c:ser>
        <c:ser>
          <c:idx val="1"/>
          <c:order val="1"/>
          <c:tx>
            <c:strRef>
              <c:f>District!$C$8:$C$9</c:f>
              <c:strCache>
                <c:ptCount val="1"/>
                <c:pt idx="0">
                  <c:v>Sum of 2-FC Update No FC Map</c:v>
                </c:pt>
              </c:strCache>
            </c:strRef>
          </c:tx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RNI</c:v>
                </c:pt>
                <c:pt idx="29">
                  <c:v>RSI</c:v>
                </c:pt>
              </c:strCache>
            </c:strRef>
          </c:cat>
          <c:val>
            <c:numRef>
              <c:f>District!$C$10:$C$40</c:f>
              <c:numCache>
                <c:formatCode>General</c:formatCode>
                <c:ptCount val="30"/>
                <c:pt idx="0">
                  <c:v>7</c:v>
                </c:pt>
                <c:pt idx="1">
                  <c:v>23</c:v>
                </c:pt>
                <c:pt idx="2">
                  <c:v>31</c:v>
                </c:pt>
                <c:pt idx="3">
                  <c:v>0</c:v>
                </c:pt>
                <c:pt idx="4">
                  <c:v>15</c:v>
                </c:pt>
                <c:pt idx="5">
                  <c:v>0</c:v>
                </c:pt>
                <c:pt idx="6">
                  <c:v>71</c:v>
                </c:pt>
                <c:pt idx="7">
                  <c:v>0</c:v>
                </c:pt>
                <c:pt idx="8">
                  <c:v>78</c:v>
                </c:pt>
                <c:pt idx="9">
                  <c:v>4</c:v>
                </c:pt>
                <c:pt idx="10">
                  <c:v>33</c:v>
                </c:pt>
                <c:pt idx="11">
                  <c:v>81</c:v>
                </c:pt>
                <c:pt idx="12">
                  <c:v>0</c:v>
                </c:pt>
                <c:pt idx="13">
                  <c:v>38</c:v>
                </c:pt>
                <c:pt idx="14">
                  <c:v>291</c:v>
                </c:pt>
                <c:pt idx="15">
                  <c:v>41</c:v>
                </c:pt>
                <c:pt idx="16">
                  <c:v>0</c:v>
                </c:pt>
                <c:pt idx="17">
                  <c:v>79</c:v>
                </c:pt>
                <c:pt idx="18">
                  <c:v>31</c:v>
                </c:pt>
                <c:pt idx="19">
                  <c:v>130</c:v>
                </c:pt>
                <c:pt idx="21">
                  <c:v>12</c:v>
                </c:pt>
                <c:pt idx="22">
                  <c:v>12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5</c:v>
                </c:pt>
                <c:pt idx="29">
                  <c:v>0</c:v>
                </c:pt>
              </c:numCache>
            </c:numRef>
          </c:val>
        </c:ser>
        <c:ser>
          <c:idx val="2"/>
          <c:order val="2"/>
          <c:tx>
            <c:strRef>
              <c:f>District!$D$8:$D$9</c:f>
              <c:strCache>
                <c:ptCount val="1"/>
                <c:pt idx="0">
                  <c:v>Sum of 3-Field Base Treatement No SU</c:v>
                </c:pt>
              </c:strCache>
            </c:strRef>
          </c:tx>
          <c:spPr>
            <a:solidFill>
              <a:srgbClr val="92D05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RNI</c:v>
                </c:pt>
                <c:pt idx="29">
                  <c:v>RSI</c:v>
                </c:pt>
              </c:strCache>
            </c:strRef>
          </c:cat>
          <c:val>
            <c:numRef>
              <c:f>District!$D$10:$D$40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9">
                  <c:v>0</c:v>
                </c:pt>
              </c:numCache>
            </c:numRef>
          </c:val>
        </c:ser>
        <c:ser>
          <c:idx val="3"/>
          <c:order val="3"/>
          <c:tx>
            <c:strRef>
              <c:f>District!$E$8:$E$9</c:f>
              <c:strCache>
                <c:ptCount val="1"/>
                <c:pt idx="0">
                  <c:v>Sum of 4-FE No Map</c:v>
                </c:pt>
              </c:strCache>
            </c:strRef>
          </c:tx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RNI</c:v>
                </c:pt>
                <c:pt idx="29">
                  <c:v>RSI</c:v>
                </c:pt>
              </c:strCache>
            </c:strRef>
          </c:cat>
          <c:val>
            <c:numRef>
              <c:f>District!$E$10:$E$40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9">
                  <c:v>0</c:v>
                </c:pt>
              </c:numCache>
            </c:numRef>
          </c:val>
        </c:ser>
        <c:ser>
          <c:idx val="4"/>
          <c:order val="4"/>
          <c:tx>
            <c:strRef>
              <c:f>District!$F$8:$F$9</c:f>
              <c:strCache>
                <c:ptCount val="1"/>
                <c:pt idx="0">
                  <c:v>Sum of 5-No InterAgency No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RNI</c:v>
                </c:pt>
                <c:pt idx="29">
                  <c:v>RSI</c:v>
                </c:pt>
              </c:strCache>
            </c:strRef>
          </c:cat>
          <c:val>
            <c:numRef>
              <c:f>District!$F$10:$F$40</c:f>
              <c:numCache>
                <c:formatCode>General</c:formatCode>
                <c:ptCount val="30"/>
                <c:pt idx="0">
                  <c:v>0</c:v>
                </c:pt>
                <c:pt idx="1">
                  <c:v>228</c:v>
                </c:pt>
                <c:pt idx="2">
                  <c:v>4</c:v>
                </c:pt>
                <c:pt idx="3">
                  <c:v>0</c:v>
                </c:pt>
                <c:pt idx="4">
                  <c:v>63</c:v>
                </c:pt>
                <c:pt idx="5">
                  <c:v>0</c:v>
                </c:pt>
                <c:pt idx="6">
                  <c:v>55</c:v>
                </c:pt>
                <c:pt idx="7">
                  <c:v>0</c:v>
                </c:pt>
                <c:pt idx="8">
                  <c:v>0</c:v>
                </c:pt>
                <c:pt idx="9">
                  <c:v>21</c:v>
                </c:pt>
                <c:pt idx="10">
                  <c:v>92</c:v>
                </c:pt>
                <c:pt idx="11">
                  <c:v>58</c:v>
                </c:pt>
                <c:pt idx="12">
                  <c:v>0</c:v>
                </c:pt>
                <c:pt idx="13">
                  <c:v>4</c:v>
                </c:pt>
                <c:pt idx="14">
                  <c:v>9</c:v>
                </c:pt>
                <c:pt idx="15">
                  <c:v>15</c:v>
                </c:pt>
                <c:pt idx="16">
                  <c:v>0</c:v>
                </c:pt>
                <c:pt idx="17">
                  <c:v>50</c:v>
                </c:pt>
                <c:pt idx="18">
                  <c:v>1</c:v>
                </c:pt>
                <c:pt idx="19">
                  <c:v>126</c:v>
                </c:pt>
                <c:pt idx="21">
                  <c:v>76</c:v>
                </c:pt>
                <c:pt idx="22">
                  <c:v>41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226</c:v>
                </c:pt>
                <c:pt idx="29">
                  <c:v>2</c:v>
                </c:pt>
              </c:numCache>
            </c:numRef>
          </c:val>
        </c:ser>
        <c:ser>
          <c:idx val="5"/>
          <c:order val="5"/>
          <c:tx>
            <c:strRef>
              <c:f>District!$G$8:$G$9</c:f>
              <c:strCache>
                <c:ptCount val="1"/>
                <c:pt idx="0">
                  <c:v>Sum of 6-No OP Spatial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RNI</c:v>
                </c:pt>
                <c:pt idx="29">
                  <c:v>RSI</c:v>
                </c:pt>
              </c:strCache>
            </c:strRef>
          </c:cat>
          <c:val>
            <c:numRef>
              <c:f>District!$G$10:$G$40</c:f>
              <c:numCache>
                <c:formatCode>General</c:formatCode>
                <c:ptCount val="30"/>
                <c:pt idx="0">
                  <c:v>38</c:v>
                </c:pt>
                <c:pt idx="1">
                  <c:v>204</c:v>
                </c:pt>
                <c:pt idx="2">
                  <c:v>113</c:v>
                </c:pt>
                <c:pt idx="3">
                  <c:v>28</c:v>
                </c:pt>
                <c:pt idx="4">
                  <c:v>41</c:v>
                </c:pt>
                <c:pt idx="5">
                  <c:v>50</c:v>
                </c:pt>
                <c:pt idx="6">
                  <c:v>68</c:v>
                </c:pt>
                <c:pt idx="7">
                  <c:v>0</c:v>
                </c:pt>
                <c:pt idx="8">
                  <c:v>784</c:v>
                </c:pt>
                <c:pt idx="9">
                  <c:v>18</c:v>
                </c:pt>
                <c:pt idx="10">
                  <c:v>105</c:v>
                </c:pt>
                <c:pt idx="11">
                  <c:v>10</c:v>
                </c:pt>
                <c:pt idx="12">
                  <c:v>19</c:v>
                </c:pt>
                <c:pt idx="13">
                  <c:v>92</c:v>
                </c:pt>
                <c:pt idx="14">
                  <c:v>49</c:v>
                </c:pt>
                <c:pt idx="15">
                  <c:v>63</c:v>
                </c:pt>
                <c:pt idx="16">
                  <c:v>7</c:v>
                </c:pt>
                <c:pt idx="17">
                  <c:v>365</c:v>
                </c:pt>
                <c:pt idx="18">
                  <c:v>99</c:v>
                </c:pt>
                <c:pt idx="19">
                  <c:v>134</c:v>
                </c:pt>
                <c:pt idx="21">
                  <c:v>167</c:v>
                </c:pt>
                <c:pt idx="22">
                  <c:v>90</c:v>
                </c:pt>
                <c:pt idx="23">
                  <c:v>7</c:v>
                </c:pt>
                <c:pt idx="24">
                  <c:v>10</c:v>
                </c:pt>
                <c:pt idx="25">
                  <c:v>1</c:v>
                </c:pt>
                <c:pt idx="26">
                  <c:v>0</c:v>
                </c:pt>
                <c:pt idx="27">
                  <c:v>155</c:v>
                </c:pt>
                <c:pt idx="29">
                  <c:v>2</c:v>
                </c:pt>
              </c:numCache>
            </c:numRef>
          </c:val>
        </c:ser>
        <c:ser>
          <c:idx val="6"/>
          <c:order val="6"/>
          <c:tx>
            <c:strRef>
              <c:f>District!$H$8:$H$9</c:f>
              <c:strCache>
                <c:ptCount val="1"/>
                <c:pt idx="0">
                  <c:v>Sum of 7-Planned Activities with No Completed Activivities</c:v>
                </c:pt>
              </c:strCache>
            </c:strRef>
          </c:tx>
          <c:spPr>
            <a:solidFill>
              <a:srgbClr val="7030A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RNI</c:v>
                </c:pt>
                <c:pt idx="29">
                  <c:v>RSI</c:v>
                </c:pt>
              </c:strCache>
            </c:strRef>
          </c:cat>
          <c:val>
            <c:numRef>
              <c:f>District!$H$10:$H$40</c:f>
              <c:numCache>
                <c:formatCode>General</c:formatCode>
                <c:ptCount val="30"/>
                <c:pt idx="0">
                  <c:v>0</c:v>
                </c:pt>
                <c:pt idx="1">
                  <c:v>16</c:v>
                </c:pt>
                <c:pt idx="2">
                  <c:v>6</c:v>
                </c:pt>
                <c:pt idx="3">
                  <c:v>24</c:v>
                </c:pt>
                <c:pt idx="4">
                  <c:v>0</c:v>
                </c:pt>
                <c:pt idx="5">
                  <c:v>0</c:v>
                </c:pt>
                <c:pt idx="6">
                  <c:v>7</c:v>
                </c:pt>
                <c:pt idx="7">
                  <c:v>0</c:v>
                </c:pt>
                <c:pt idx="8">
                  <c:v>8</c:v>
                </c:pt>
                <c:pt idx="9">
                  <c:v>1</c:v>
                </c:pt>
                <c:pt idx="10">
                  <c:v>33</c:v>
                </c:pt>
                <c:pt idx="11">
                  <c:v>0</c:v>
                </c:pt>
                <c:pt idx="12">
                  <c:v>7</c:v>
                </c:pt>
                <c:pt idx="13">
                  <c:v>3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10</c:v>
                </c:pt>
                <c:pt idx="18">
                  <c:v>0</c:v>
                </c:pt>
                <c:pt idx="19">
                  <c:v>36</c:v>
                </c:pt>
                <c:pt idx="20">
                  <c:v>1</c:v>
                </c:pt>
                <c:pt idx="21">
                  <c:v>1</c:v>
                </c:pt>
                <c:pt idx="22">
                  <c:v>10</c:v>
                </c:pt>
                <c:pt idx="23">
                  <c:v>0</c:v>
                </c:pt>
                <c:pt idx="24">
                  <c:v>4</c:v>
                </c:pt>
                <c:pt idx="25">
                  <c:v>2</c:v>
                </c:pt>
                <c:pt idx="26">
                  <c:v>0</c:v>
                </c:pt>
                <c:pt idx="27">
                  <c:v>93</c:v>
                </c:pt>
                <c:pt idx="29">
                  <c:v>0</c:v>
                </c:pt>
              </c:numCache>
            </c:numRef>
          </c:val>
        </c:ser>
        <c:ser>
          <c:idx val="7"/>
          <c:order val="7"/>
          <c:tx>
            <c:strRef>
              <c:f>District!$I$8:$I$9</c:f>
              <c:strCache>
                <c:ptCount val="1"/>
                <c:pt idx="0">
                  <c:v>Sum of 8-Openings No Plnd No Actual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RNI</c:v>
                </c:pt>
                <c:pt idx="29">
                  <c:v>RSI</c:v>
                </c:pt>
              </c:strCache>
            </c:strRef>
          </c:cat>
          <c:val>
            <c:numRef>
              <c:f>District!$I$10:$I$40</c:f>
              <c:numCache>
                <c:formatCode>General</c:formatCode>
                <c:ptCount val="30"/>
                <c:pt idx="0">
                  <c:v>6</c:v>
                </c:pt>
                <c:pt idx="1">
                  <c:v>69</c:v>
                </c:pt>
                <c:pt idx="2">
                  <c:v>4</c:v>
                </c:pt>
                <c:pt idx="3">
                  <c:v>13</c:v>
                </c:pt>
                <c:pt idx="4">
                  <c:v>0</c:v>
                </c:pt>
                <c:pt idx="5">
                  <c:v>3</c:v>
                </c:pt>
                <c:pt idx="6">
                  <c:v>9</c:v>
                </c:pt>
                <c:pt idx="7">
                  <c:v>3</c:v>
                </c:pt>
                <c:pt idx="8">
                  <c:v>9</c:v>
                </c:pt>
                <c:pt idx="9">
                  <c:v>0</c:v>
                </c:pt>
                <c:pt idx="10">
                  <c:v>34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3</c:v>
                </c:pt>
                <c:pt idx="16">
                  <c:v>1</c:v>
                </c:pt>
                <c:pt idx="17">
                  <c:v>16</c:v>
                </c:pt>
                <c:pt idx="18">
                  <c:v>7</c:v>
                </c:pt>
                <c:pt idx="19">
                  <c:v>34</c:v>
                </c:pt>
                <c:pt idx="21">
                  <c:v>3</c:v>
                </c:pt>
                <c:pt idx="22">
                  <c:v>61</c:v>
                </c:pt>
                <c:pt idx="23">
                  <c:v>5</c:v>
                </c:pt>
                <c:pt idx="24">
                  <c:v>5</c:v>
                </c:pt>
                <c:pt idx="25">
                  <c:v>1</c:v>
                </c:pt>
                <c:pt idx="26">
                  <c:v>3</c:v>
                </c:pt>
                <c:pt idx="27">
                  <c:v>34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</c:ser>
        <c:ser>
          <c:idx val="8"/>
          <c:order val="8"/>
          <c:tx>
            <c:strRef>
              <c:f>District!$J$8:$J$9</c:f>
              <c:strCache>
                <c:ptCount val="1"/>
                <c:pt idx="0">
                  <c:v>Sum of 9-Data OK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District!$A$10:$A$40</c:f>
              <c:strCache>
                <c:ptCount val="30"/>
                <c:pt idx="0">
                  <c:v>DAB</c:v>
                </c:pt>
                <c:pt idx="1">
                  <c:v>DCC</c:v>
                </c:pt>
                <c:pt idx="2">
                  <c:v>DCH</c:v>
                </c:pt>
                <c:pt idx="3">
                  <c:v>DCK</c:v>
                </c:pt>
                <c:pt idx="4">
                  <c:v>DCO</c:v>
                </c:pt>
                <c:pt idx="5">
                  <c:v>DCR</c:v>
                </c:pt>
                <c:pt idx="6">
                  <c:v>DCS</c:v>
                </c:pt>
                <c:pt idx="7">
                  <c:v>DFN</c:v>
                </c:pt>
                <c:pt idx="8">
                  <c:v>DHW</c:v>
                </c:pt>
                <c:pt idx="9">
                  <c:v>DJA</c:v>
                </c:pt>
                <c:pt idx="10">
                  <c:v>DKA</c:v>
                </c:pt>
                <c:pt idx="11">
                  <c:v>DKL</c:v>
                </c:pt>
                <c:pt idx="12">
                  <c:v>DKM</c:v>
                </c:pt>
                <c:pt idx="13">
                  <c:v>DMH</c:v>
                </c:pt>
                <c:pt idx="14">
                  <c:v>DMK</c:v>
                </c:pt>
                <c:pt idx="15">
                  <c:v>DND</c:v>
                </c:pt>
                <c:pt idx="16">
                  <c:v>DNI</c:v>
                </c:pt>
                <c:pt idx="17">
                  <c:v>DOS</c:v>
                </c:pt>
                <c:pt idx="18">
                  <c:v>DPC</c:v>
                </c:pt>
                <c:pt idx="19">
                  <c:v>DPG</c:v>
                </c:pt>
                <c:pt idx="20">
                  <c:v>DQC</c:v>
                </c:pt>
                <c:pt idx="21">
                  <c:v>DQU</c:v>
                </c:pt>
                <c:pt idx="22">
                  <c:v>DRM</c:v>
                </c:pt>
                <c:pt idx="23">
                  <c:v>DSC</c:v>
                </c:pt>
                <c:pt idx="24">
                  <c:v>DSI</c:v>
                </c:pt>
                <c:pt idx="25">
                  <c:v>DSQ</c:v>
                </c:pt>
                <c:pt idx="26">
                  <c:v>DSS</c:v>
                </c:pt>
                <c:pt idx="27">
                  <c:v>DVA</c:v>
                </c:pt>
                <c:pt idx="28">
                  <c:v>RNI</c:v>
                </c:pt>
                <c:pt idx="29">
                  <c:v>RSI</c:v>
                </c:pt>
              </c:strCache>
            </c:strRef>
          </c:cat>
          <c:val>
            <c:numRef>
              <c:f>District!$J$10:$J$40</c:f>
              <c:numCache>
                <c:formatCode>General</c:formatCode>
                <c:ptCount val="30"/>
                <c:pt idx="0">
                  <c:v>790</c:v>
                </c:pt>
                <c:pt idx="1">
                  <c:v>621</c:v>
                </c:pt>
                <c:pt idx="2">
                  <c:v>234</c:v>
                </c:pt>
                <c:pt idx="3">
                  <c:v>21</c:v>
                </c:pt>
                <c:pt idx="4">
                  <c:v>0</c:v>
                </c:pt>
                <c:pt idx="5">
                  <c:v>3</c:v>
                </c:pt>
                <c:pt idx="6">
                  <c:v>1519</c:v>
                </c:pt>
                <c:pt idx="7">
                  <c:v>116</c:v>
                </c:pt>
                <c:pt idx="8">
                  <c:v>624</c:v>
                </c:pt>
                <c:pt idx="9">
                  <c:v>932</c:v>
                </c:pt>
                <c:pt idx="10">
                  <c:v>1884</c:v>
                </c:pt>
                <c:pt idx="11">
                  <c:v>1217</c:v>
                </c:pt>
                <c:pt idx="12">
                  <c:v>14</c:v>
                </c:pt>
                <c:pt idx="13">
                  <c:v>663</c:v>
                </c:pt>
                <c:pt idx="14">
                  <c:v>1226</c:v>
                </c:pt>
                <c:pt idx="15">
                  <c:v>1437</c:v>
                </c:pt>
                <c:pt idx="16">
                  <c:v>1</c:v>
                </c:pt>
                <c:pt idx="17">
                  <c:v>966</c:v>
                </c:pt>
                <c:pt idx="18">
                  <c:v>758</c:v>
                </c:pt>
                <c:pt idx="19">
                  <c:v>4634</c:v>
                </c:pt>
                <c:pt idx="21">
                  <c:v>1019</c:v>
                </c:pt>
                <c:pt idx="22">
                  <c:v>1949</c:v>
                </c:pt>
                <c:pt idx="23">
                  <c:v>14</c:v>
                </c:pt>
                <c:pt idx="24">
                  <c:v>1</c:v>
                </c:pt>
                <c:pt idx="25">
                  <c:v>11</c:v>
                </c:pt>
                <c:pt idx="26">
                  <c:v>195</c:v>
                </c:pt>
                <c:pt idx="27">
                  <c:v>691</c:v>
                </c:pt>
                <c:pt idx="29">
                  <c:v>0</c:v>
                </c:pt>
              </c:numCache>
            </c:numRef>
          </c:val>
        </c:ser>
        <c:overlap val="100"/>
        <c:axId val="80066432"/>
        <c:axId val="80080896"/>
      </c:barChart>
      <c:catAx>
        <c:axId val="800664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Activity or Update Fiscal Year</a:t>
                </a:r>
              </a:p>
            </c:rich>
          </c:tx>
          <c:layout/>
        </c:title>
        <c:tickLblPos val="nextTo"/>
        <c:crossAx val="80080896"/>
        <c:crosses val="autoZero"/>
        <c:auto val="1"/>
        <c:lblAlgn val="ctr"/>
        <c:lblOffset val="100"/>
      </c:catAx>
      <c:valAx>
        <c:axId val="8008089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Proportion</a:t>
                </a:r>
                <a:r>
                  <a:rPr lang="en-US" baseline="0"/>
                  <a:t> of Activities (%)</a:t>
                </a:r>
                <a:endParaRPr lang="en-US"/>
              </a:p>
            </c:rich>
          </c:tx>
          <c:layout/>
        </c:title>
        <c:numFmt formatCode="0%" sourceLinked="1"/>
        <c:tickLblPos val="nextTo"/>
        <c:crossAx val="800664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895287598854235"/>
          <c:y val="0.12446073087018013"/>
          <c:w val="0.21978637285723987"/>
          <c:h val="0.83633252569626271"/>
        </c:manualLayout>
      </c:layout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title>
      <c:tx>
        <c:rich>
          <a:bodyPr/>
          <a:lstStyle/>
          <a:p>
            <a:pPr>
              <a:defRPr/>
            </a:pPr>
            <a:r>
              <a:rPr lang="en-US" sz="1400"/>
              <a:t>FFT and FIA</a:t>
            </a:r>
            <a:r>
              <a:rPr lang="en-US" sz="1400" baseline="0"/>
              <a:t> Funded Activities - Reporting Review</a:t>
            </a:r>
            <a:endParaRPr lang="en-US" sz="1400"/>
          </a:p>
        </c:rich>
      </c:tx>
      <c:layout>
        <c:manualLayout>
          <c:xMode val="edge"/>
          <c:yMode val="edge"/>
          <c:x val="0.14200685266764571"/>
          <c:y val="3.2811334824757787E-2"/>
        </c:manualLayout>
      </c:layout>
      <c:overlay val="1"/>
    </c:title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marker>
          <c:symbol val="none"/>
        </c:marker>
      </c:pivotFmt>
      <c:pivotFmt>
        <c:idx val="4"/>
        <c:marker>
          <c:symbol val="none"/>
        </c:marker>
      </c:pivotFmt>
      <c:pivotFmt>
        <c:idx val="5"/>
        <c:marker>
          <c:symbol val="none"/>
        </c:marker>
      </c:pivotFmt>
      <c:pivotFmt>
        <c:idx val="6"/>
        <c:marker>
          <c:symbol val="none"/>
        </c:marker>
      </c:pivotFmt>
      <c:pivotFmt>
        <c:idx val="7"/>
        <c:marker>
          <c:symbol val="none"/>
        </c:marker>
      </c:pivotFmt>
      <c:pivotFmt>
        <c:idx val="8"/>
        <c:marker>
          <c:symbol val="none"/>
        </c:marker>
      </c:pivotFmt>
      <c:pivotFmt>
        <c:idx val="9"/>
        <c:marker>
          <c:symbol val="none"/>
        </c:marker>
      </c:pivotFmt>
      <c:pivotFmt>
        <c:idx val="10"/>
        <c:marker>
          <c:symbol val="none"/>
        </c:marker>
      </c:pivotFmt>
      <c:pivotFmt>
        <c:idx val="11"/>
        <c:marker>
          <c:symbol val="none"/>
        </c:marker>
      </c:pivotFmt>
      <c:pivotFmt>
        <c:idx val="12"/>
        <c:marker>
          <c:symbol val="none"/>
        </c:marker>
      </c:pivotFmt>
      <c:pivotFmt>
        <c:idx val="13"/>
        <c:marker>
          <c:symbol val="none"/>
        </c:marker>
      </c:pivotFmt>
      <c:pivotFmt>
        <c:idx val="14"/>
        <c:marker>
          <c:symbol val="none"/>
        </c:marker>
      </c:pivotFmt>
      <c:pivotFmt>
        <c:idx val="15"/>
        <c:marker>
          <c:symbol val="none"/>
        </c:marker>
      </c:pivotFmt>
      <c:pivotFmt>
        <c:idx val="16"/>
        <c:marker>
          <c:symbol val="none"/>
        </c:marker>
      </c:pivotFmt>
      <c:pivotFmt>
        <c:idx val="17"/>
        <c:marker>
          <c:symbol val="none"/>
        </c:marker>
      </c:pivotFmt>
      <c:pivotFmt>
        <c:idx val="18"/>
        <c:marker>
          <c:symbol val="none"/>
        </c:marker>
      </c:pivotFmt>
      <c:pivotFmt>
        <c:idx val="19"/>
        <c:marker>
          <c:symbol val="none"/>
        </c:marker>
      </c:pivotFmt>
      <c:pivotFmt>
        <c:idx val="20"/>
        <c:marker>
          <c:symbol val="none"/>
        </c:marker>
      </c:pivotFmt>
      <c:pivotFmt>
        <c:idx val="21"/>
        <c:marker>
          <c:symbol val="none"/>
        </c:marker>
      </c:pivotFmt>
      <c:pivotFmt>
        <c:idx val="22"/>
        <c:marker>
          <c:symbol val="none"/>
        </c:marker>
      </c:pivotFmt>
      <c:pivotFmt>
        <c:idx val="23"/>
        <c:marker>
          <c:symbol val="none"/>
        </c:marker>
      </c:pivotFmt>
      <c:pivotFmt>
        <c:idx val="24"/>
        <c:marker>
          <c:symbol val="none"/>
        </c:marker>
      </c:pivotFmt>
      <c:pivotFmt>
        <c:idx val="25"/>
        <c:marker>
          <c:symbol val="none"/>
        </c:marker>
      </c:pivotFmt>
      <c:pivotFmt>
        <c:idx val="26"/>
        <c:marker>
          <c:symbol val="none"/>
        </c:marker>
      </c:pivotFmt>
      <c:pivotFmt>
        <c:idx val="27"/>
        <c:marker>
          <c:symbol val="none"/>
        </c:marker>
      </c:pivotFmt>
      <c:pivotFmt>
        <c:idx val="28"/>
        <c:marker>
          <c:symbol val="none"/>
        </c:marker>
      </c:pivotFmt>
      <c:pivotFmt>
        <c:idx val="29"/>
        <c:marker>
          <c:symbol val="none"/>
        </c:marker>
      </c:pivotFmt>
      <c:pivotFmt>
        <c:idx val="30"/>
        <c:marker>
          <c:symbol val="none"/>
        </c:marker>
      </c:pivotFmt>
      <c:pivotFmt>
        <c:idx val="31"/>
        <c:marker>
          <c:symbol val="none"/>
        </c:marker>
      </c:pivotFmt>
      <c:pivotFmt>
        <c:idx val="32"/>
        <c:marker>
          <c:symbol val="none"/>
        </c:marker>
      </c:pivotFmt>
      <c:pivotFmt>
        <c:idx val="33"/>
        <c:marker>
          <c:symbol val="none"/>
        </c:marker>
      </c:pivotFmt>
      <c:pivotFmt>
        <c:idx val="34"/>
        <c:marker>
          <c:symbol val="none"/>
        </c:marker>
      </c:pivotFmt>
      <c:pivotFmt>
        <c:idx val="35"/>
        <c:marker>
          <c:symbol val="none"/>
        </c:marker>
      </c:pivotFmt>
      <c:pivotFmt>
        <c:idx val="36"/>
        <c:marker>
          <c:symbol val="none"/>
        </c:marker>
      </c:pivotFmt>
      <c:pivotFmt>
        <c:idx val="37"/>
        <c:marker>
          <c:symbol val="none"/>
        </c:marker>
      </c:pivotFmt>
      <c:pivotFmt>
        <c:idx val="38"/>
        <c:marker>
          <c:symbol val="none"/>
        </c:marker>
      </c:pivotFmt>
      <c:pivotFmt>
        <c:idx val="39"/>
        <c:marker>
          <c:symbol val="none"/>
        </c:marker>
      </c:pivotFmt>
      <c:pivotFmt>
        <c:idx val="40"/>
        <c:marker>
          <c:symbol val="none"/>
        </c:marker>
      </c:pivotFmt>
      <c:pivotFmt>
        <c:idx val="41"/>
        <c:marker>
          <c:symbol val="none"/>
        </c:marker>
      </c:pivotFmt>
      <c:pivotFmt>
        <c:idx val="42"/>
        <c:marker>
          <c:symbol val="none"/>
        </c:marker>
      </c:pivotFmt>
      <c:pivotFmt>
        <c:idx val="43"/>
        <c:marker>
          <c:symbol val="none"/>
        </c:marker>
      </c:pivotFmt>
      <c:pivotFmt>
        <c:idx val="44"/>
        <c:marker>
          <c:symbol val="none"/>
        </c:marker>
      </c:pivotFmt>
      <c:pivotFmt>
        <c:idx val="45"/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0.13372686987343121"/>
          <c:y val="0.13155114000011742"/>
          <c:w val="0.56401275873056456"/>
          <c:h val="0.77582647806608362"/>
        </c:manualLayout>
      </c:layout>
      <c:barChart>
        <c:barDir val="col"/>
        <c:grouping val="stacked"/>
        <c:ser>
          <c:idx val="0"/>
          <c:order val="0"/>
          <c:tx>
            <c:v>Sum of 1-No FC Update</c:v>
          </c:tx>
          <c:spPr>
            <a:solidFill>
              <a:srgbClr val="FF0000"/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1232</c:v>
              </c:pt>
              <c:pt idx="1">
                <c:v>221</c:v>
              </c:pt>
              <c:pt idx="2">
                <c:v>618</c:v>
              </c:pt>
              <c:pt idx="3">
                <c:v>1869</c:v>
              </c:pt>
              <c:pt idx="4">
                <c:v>2310</c:v>
              </c:pt>
              <c:pt idx="5">
                <c:v>910</c:v>
              </c:pt>
              <c:pt idx="6">
                <c:v>625</c:v>
              </c:pt>
              <c:pt idx="7">
                <c:v>65</c:v>
              </c:pt>
              <c:pt idx="8">
                <c:v>0</c:v>
              </c:pt>
            </c:numLit>
          </c:val>
        </c:ser>
        <c:ser>
          <c:idx val="1"/>
          <c:order val="1"/>
          <c:tx>
            <c:v>Sum of 2-FC Update No FC Map</c:v>
          </c:tx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162</c:v>
              </c:pt>
              <c:pt idx="1">
                <c:v>16</c:v>
              </c:pt>
              <c:pt idx="2">
                <c:v>105</c:v>
              </c:pt>
              <c:pt idx="3">
                <c:v>262</c:v>
              </c:pt>
              <c:pt idx="4">
                <c:v>374</c:v>
              </c:pt>
              <c:pt idx="5">
                <c:v>7</c:v>
              </c:pt>
              <c:pt idx="6">
                <c:v>42</c:v>
              </c:pt>
              <c:pt idx="7">
                <c:v>0</c:v>
              </c:pt>
              <c:pt idx="8">
                <c:v>0</c:v>
              </c:pt>
            </c:numLit>
          </c:val>
        </c:ser>
        <c:ser>
          <c:idx val="2"/>
          <c:order val="2"/>
          <c:tx>
            <c:v>Sum of 3-Field Base Treatement No SU</c:v>
          </c:tx>
          <c:spPr>
            <a:solidFill>
              <a:srgbClr val="92D050"/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1</c:v>
              </c:pt>
              <c:pt idx="1">
                <c:v>4</c:v>
              </c:pt>
              <c:pt idx="2">
                <c:v>3</c:v>
              </c:pt>
              <c:pt idx="3">
                <c:v>3</c:v>
              </c:pt>
              <c:pt idx="4">
                <c:v>2</c:v>
              </c:pt>
              <c:pt idx="5">
                <c:v>2</c:v>
              </c:pt>
              <c:pt idx="6">
                <c:v>2</c:v>
              </c:pt>
              <c:pt idx="7">
                <c:v>0</c:v>
              </c:pt>
              <c:pt idx="8">
                <c:v>0</c:v>
              </c:pt>
            </c:numLit>
          </c:val>
        </c:ser>
        <c:ser>
          <c:idx val="3"/>
          <c:order val="3"/>
          <c:tx>
            <c:v>Sum of 4-FE No Map</c:v>
          </c:tx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0</c:v>
              </c:pt>
              <c:pt idx="1">
                <c:v>0</c:v>
              </c:pt>
              <c:pt idx="2">
                <c:v>0</c:v>
              </c:pt>
              <c:pt idx="3">
                <c:v>0</c:v>
              </c:pt>
              <c:pt idx="4">
                <c:v>0</c:v>
              </c:pt>
              <c:pt idx="5">
                <c:v>0</c:v>
              </c:pt>
              <c:pt idx="6">
                <c:v>0</c:v>
              </c:pt>
              <c:pt idx="7">
                <c:v>0</c:v>
              </c:pt>
              <c:pt idx="8">
                <c:v>0</c:v>
              </c:pt>
            </c:numLit>
          </c:val>
        </c:ser>
        <c:ser>
          <c:idx val="4"/>
          <c:order val="4"/>
          <c:tx>
            <c:v>Sum of 5-No InterAgency No</c:v>
          </c:tx>
          <c:spPr>
            <a:solidFill>
              <a:schemeClr val="accent6">
                <a:lumMod val="75000"/>
              </a:schemeClr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379</c:v>
              </c:pt>
              <c:pt idx="1">
                <c:v>502</c:v>
              </c:pt>
              <c:pt idx="2">
                <c:v>48</c:v>
              </c:pt>
              <c:pt idx="3">
                <c:v>87</c:v>
              </c:pt>
              <c:pt idx="4">
                <c:v>31</c:v>
              </c:pt>
              <c:pt idx="5">
                <c:v>3</c:v>
              </c:pt>
              <c:pt idx="6">
                <c:v>0</c:v>
              </c:pt>
              <c:pt idx="7">
                <c:v>0</c:v>
              </c:pt>
              <c:pt idx="8">
                <c:v>0</c:v>
              </c:pt>
            </c:numLit>
          </c:val>
        </c:ser>
        <c:ser>
          <c:idx val="5"/>
          <c:order val="5"/>
          <c:tx>
            <c:v>Sum of 6-No OP Spatial</c:v>
          </c:tx>
          <c:spPr>
            <a:solidFill>
              <a:srgbClr val="00B0F0"/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174</c:v>
              </c:pt>
              <c:pt idx="1">
                <c:v>142</c:v>
              </c:pt>
              <c:pt idx="2">
                <c:v>196</c:v>
              </c:pt>
              <c:pt idx="3">
                <c:v>822</c:v>
              </c:pt>
              <c:pt idx="4">
                <c:v>733</c:v>
              </c:pt>
              <c:pt idx="5">
                <c:v>239</c:v>
              </c:pt>
              <c:pt idx="6">
                <c:v>264</c:v>
              </c:pt>
              <c:pt idx="7">
                <c:v>9</c:v>
              </c:pt>
              <c:pt idx="8">
                <c:v>0</c:v>
              </c:pt>
            </c:numLit>
          </c:val>
        </c:ser>
        <c:ser>
          <c:idx val="6"/>
          <c:order val="6"/>
          <c:tx>
            <c:v>Sum of 7-Planned Activities with No Completed Activivities</c:v>
          </c:tx>
          <c:spPr>
            <a:solidFill>
              <a:srgbClr val="7030A0"/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0</c:v>
              </c:pt>
              <c:pt idx="1">
                <c:v>0</c:v>
              </c:pt>
              <c:pt idx="2">
                <c:v>11</c:v>
              </c:pt>
              <c:pt idx="3">
                <c:v>19</c:v>
              </c:pt>
              <c:pt idx="4">
                <c:v>28</c:v>
              </c:pt>
              <c:pt idx="5">
                <c:v>27</c:v>
              </c:pt>
              <c:pt idx="6">
                <c:v>82</c:v>
              </c:pt>
              <c:pt idx="7">
                <c:v>5</c:v>
              </c:pt>
              <c:pt idx="8">
                <c:v>0</c:v>
              </c:pt>
            </c:numLit>
          </c:val>
        </c:ser>
        <c:ser>
          <c:idx val="7"/>
          <c:order val="7"/>
          <c:tx>
            <c:v>Sum of 8-Openings No Plnd No Actual</c:v>
          </c:tx>
          <c:spPr>
            <a:solidFill>
              <a:srgbClr val="FFFF00"/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0</c:v>
              </c:pt>
              <c:pt idx="1">
                <c:v>0</c:v>
              </c:pt>
              <c:pt idx="2">
                <c:v>0</c:v>
              </c:pt>
              <c:pt idx="3">
                <c:v>0</c:v>
              </c:pt>
              <c:pt idx="4">
                <c:v>0</c:v>
              </c:pt>
              <c:pt idx="5">
                <c:v>0</c:v>
              </c:pt>
              <c:pt idx="6">
                <c:v>0</c:v>
              </c:pt>
              <c:pt idx="7">
                <c:v>0</c:v>
              </c:pt>
              <c:pt idx="8">
                <c:v>326</c:v>
              </c:pt>
            </c:numLit>
          </c:val>
        </c:ser>
        <c:ser>
          <c:idx val="8"/>
          <c:order val="8"/>
          <c:tx>
            <c:v>Sum of 9-Data OK</c:v>
          </c:tx>
          <c:spPr>
            <a:solidFill>
              <a:srgbClr val="00B050"/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1703</c:v>
              </c:pt>
              <c:pt idx="1">
                <c:v>672</c:v>
              </c:pt>
              <c:pt idx="2">
                <c:v>862</c:v>
              </c:pt>
              <c:pt idx="3">
                <c:v>2602</c:v>
              </c:pt>
              <c:pt idx="4">
                <c:v>2934</c:v>
              </c:pt>
              <c:pt idx="5">
                <c:v>1043</c:v>
              </c:pt>
              <c:pt idx="6">
                <c:v>791</c:v>
              </c:pt>
              <c:pt idx="7">
                <c:v>67</c:v>
              </c:pt>
              <c:pt idx="8">
                <c:v>0</c:v>
              </c:pt>
            </c:numLit>
          </c:val>
        </c:ser>
        <c:overlap val="100"/>
        <c:axId val="80179584"/>
        <c:axId val="80181504"/>
      </c:barChart>
      <c:catAx>
        <c:axId val="8017958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Activity/Update</a:t>
                </a:r>
                <a:r>
                  <a:rPr lang="en-US" baseline="0"/>
                  <a:t> Fiscal Year</a:t>
                </a:r>
                <a:endParaRPr lang="en-US"/>
              </a:p>
            </c:rich>
          </c:tx>
        </c:title>
        <c:tickLblPos val="nextTo"/>
        <c:crossAx val="80181504"/>
        <c:crosses val="autoZero"/>
        <c:auto val="1"/>
        <c:lblAlgn val="ctr"/>
        <c:lblOffset val="100"/>
      </c:catAx>
      <c:valAx>
        <c:axId val="80181504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Activity/Records</a:t>
                </a:r>
                <a:r>
                  <a:rPr lang="en-US" baseline="0"/>
                  <a:t> </a:t>
                </a:r>
                <a:endParaRPr lang="en-US"/>
              </a:p>
            </c:rich>
          </c:tx>
        </c:title>
        <c:numFmt formatCode="General" sourceLinked="1"/>
        <c:tickLblPos val="nextTo"/>
        <c:crossAx val="801795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825052705416263"/>
          <c:y val="0.10993864022030812"/>
          <c:w val="0.24174947294583818"/>
          <c:h val="0.86649497671851605"/>
        </c:manualLayout>
      </c:layout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hart>
    <c:title>
      <c:tx>
        <c:rich>
          <a:bodyPr/>
          <a:lstStyle/>
          <a:p>
            <a:pPr>
              <a:defRPr/>
            </a:pPr>
            <a:r>
              <a:rPr lang="en-US" sz="1400"/>
              <a:t>FFT and FIA</a:t>
            </a:r>
            <a:r>
              <a:rPr lang="en-US" sz="1400" baseline="0"/>
              <a:t> Funded Activities - Reporting Review</a:t>
            </a:r>
            <a:endParaRPr lang="en-US" sz="1400"/>
          </a:p>
        </c:rich>
      </c:tx>
      <c:layout>
        <c:manualLayout>
          <c:xMode val="edge"/>
          <c:yMode val="edge"/>
          <c:x val="0.14200685266764571"/>
          <c:y val="3.281133482475776E-2"/>
        </c:manualLayout>
      </c:layout>
      <c:overlay val="1"/>
    </c:title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marker>
          <c:symbol val="none"/>
        </c:marker>
      </c:pivotFmt>
      <c:pivotFmt>
        <c:idx val="4"/>
        <c:marker>
          <c:symbol val="none"/>
        </c:marker>
      </c:pivotFmt>
      <c:pivotFmt>
        <c:idx val="5"/>
        <c:marker>
          <c:symbol val="none"/>
        </c:marker>
      </c:pivotFmt>
      <c:pivotFmt>
        <c:idx val="6"/>
        <c:marker>
          <c:symbol val="none"/>
        </c:marker>
      </c:pivotFmt>
      <c:pivotFmt>
        <c:idx val="7"/>
        <c:marker>
          <c:symbol val="none"/>
        </c:marker>
      </c:pivotFmt>
      <c:pivotFmt>
        <c:idx val="8"/>
        <c:marker>
          <c:symbol val="none"/>
        </c:marker>
      </c:pivotFmt>
      <c:pivotFmt>
        <c:idx val="9"/>
        <c:marker>
          <c:symbol val="none"/>
        </c:marker>
      </c:pivotFmt>
      <c:pivotFmt>
        <c:idx val="10"/>
        <c:marker>
          <c:symbol val="none"/>
        </c:marker>
      </c:pivotFmt>
      <c:pivotFmt>
        <c:idx val="11"/>
        <c:marker>
          <c:symbol val="none"/>
        </c:marker>
      </c:pivotFmt>
      <c:pivotFmt>
        <c:idx val="12"/>
        <c:marker>
          <c:symbol val="none"/>
        </c:marker>
      </c:pivotFmt>
      <c:pivotFmt>
        <c:idx val="13"/>
        <c:marker>
          <c:symbol val="none"/>
        </c:marker>
      </c:pivotFmt>
      <c:pivotFmt>
        <c:idx val="14"/>
        <c:marker>
          <c:symbol val="none"/>
        </c:marker>
      </c:pivotFmt>
      <c:pivotFmt>
        <c:idx val="15"/>
        <c:marker>
          <c:symbol val="none"/>
        </c:marker>
      </c:pivotFmt>
      <c:pivotFmt>
        <c:idx val="16"/>
        <c:marker>
          <c:symbol val="none"/>
        </c:marker>
      </c:pivotFmt>
      <c:pivotFmt>
        <c:idx val="17"/>
        <c:marker>
          <c:symbol val="none"/>
        </c:marker>
      </c:pivotFmt>
      <c:pivotFmt>
        <c:idx val="18"/>
        <c:marker>
          <c:symbol val="none"/>
        </c:marker>
      </c:pivotFmt>
      <c:pivotFmt>
        <c:idx val="19"/>
        <c:spPr>
          <a:solidFill>
            <a:srgbClr val="FF0000"/>
          </a:solidFill>
        </c:spPr>
        <c:marker>
          <c:symbol val="none"/>
        </c:marker>
      </c:pivotFmt>
      <c:pivotFmt>
        <c:idx val="20"/>
        <c:marker>
          <c:symbol val="none"/>
        </c:marker>
      </c:pivotFmt>
      <c:pivotFmt>
        <c:idx val="21"/>
        <c:marker>
          <c:symbol val="none"/>
        </c:marker>
      </c:pivotFmt>
      <c:pivotFmt>
        <c:idx val="22"/>
        <c:marker>
          <c:symbol val="none"/>
        </c:marker>
      </c:pivotFmt>
      <c:pivotFmt>
        <c:idx val="23"/>
        <c:spPr>
          <a:solidFill>
            <a:schemeClr val="accent6">
              <a:lumMod val="75000"/>
            </a:schemeClr>
          </a:solidFill>
        </c:spPr>
        <c:marker>
          <c:symbol val="none"/>
        </c:marker>
      </c:pivotFmt>
      <c:pivotFmt>
        <c:idx val="24"/>
        <c:spPr>
          <a:solidFill>
            <a:srgbClr val="00B0F0"/>
          </a:solidFill>
        </c:spPr>
        <c:marker>
          <c:symbol val="none"/>
        </c:marker>
      </c:pivotFmt>
      <c:pivotFmt>
        <c:idx val="25"/>
        <c:marker>
          <c:symbol val="none"/>
        </c:marker>
      </c:pivotFmt>
      <c:pivotFmt>
        <c:idx val="26"/>
        <c:spPr>
          <a:solidFill>
            <a:srgbClr val="FFFF00"/>
          </a:solidFill>
        </c:spPr>
        <c:marker>
          <c:symbol val="none"/>
        </c:marker>
      </c:pivotFmt>
      <c:pivotFmt>
        <c:idx val="27"/>
        <c:spPr>
          <a:solidFill>
            <a:srgbClr val="00B050"/>
          </a:solidFill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0.13372686987343121"/>
          <c:y val="0.13155114000011742"/>
          <c:w val="0.56401275873056456"/>
          <c:h val="0.77582647806608318"/>
        </c:manualLayout>
      </c:layout>
      <c:barChart>
        <c:barDir val="col"/>
        <c:grouping val="percentStacked"/>
        <c:ser>
          <c:idx val="0"/>
          <c:order val="0"/>
          <c:tx>
            <c:v>Sum of 1-No FC Update</c:v>
          </c:tx>
          <c:spPr>
            <a:solidFill>
              <a:srgbClr val="FF0000"/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1232</c:v>
              </c:pt>
              <c:pt idx="1">
                <c:v>221</c:v>
              </c:pt>
              <c:pt idx="2">
                <c:v>618</c:v>
              </c:pt>
              <c:pt idx="3">
                <c:v>1869</c:v>
              </c:pt>
              <c:pt idx="4">
                <c:v>2310</c:v>
              </c:pt>
              <c:pt idx="5">
                <c:v>910</c:v>
              </c:pt>
              <c:pt idx="6">
                <c:v>625</c:v>
              </c:pt>
              <c:pt idx="7">
                <c:v>65</c:v>
              </c:pt>
              <c:pt idx="8">
                <c:v>0</c:v>
              </c:pt>
            </c:numLit>
          </c:val>
        </c:ser>
        <c:ser>
          <c:idx val="1"/>
          <c:order val="1"/>
          <c:tx>
            <c:v>Sum of 2-FC Update No FC Map</c:v>
          </c:tx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162</c:v>
              </c:pt>
              <c:pt idx="1">
                <c:v>16</c:v>
              </c:pt>
              <c:pt idx="2">
                <c:v>105</c:v>
              </c:pt>
              <c:pt idx="3">
                <c:v>262</c:v>
              </c:pt>
              <c:pt idx="4">
                <c:v>374</c:v>
              </c:pt>
              <c:pt idx="5">
                <c:v>7</c:v>
              </c:pt>
              <c:pt idx="6">
                <c:v>42</c:v>
              </c:pt>
              <c:pt idx="7">
                <c:v>0</c:v>
              </c:pt>
              <c:pt idx="8">
                <c:v>0</c:v>
              </c:pt>
            </c:numLit>
          </c:val>
        </c:ser>
        <c:ser>
          <c:idx val="2"/>
          <c:order val="2"/>
          <c:tx>
            <c:v>Sum of 3-Field Base Treatement No SU</c:v>
          </c:tx>
          <c:spPr>
            <a:solidFill>
              <a:srgbClr val="92D050"/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1</c:v>
              </c:pt>
              <c:pt idx="1">
                <c:v>4</c:v>
              </c:pt>
              <c:pt idx="2">
                <c:v>3</c:v>
              </c:pt>
              <c:pt idx="3">
                <c:v>3</c:v>
              </c:pt>
              <c:pt idx="4">
                <c:v>2</c:v>
              </c:pt>
              <c:pt idx="5">
                <c:v>2</c:v>
              </c:pt>
              <c:pt idx="6">
                <c:v>2</c:v>
              </c:pt>
              <c:pt idx="7">
                <c:v>0</c:v>
              </c:pt>
              <c:pt idx="8">
                <c:v>0</c:v>
              </c:pt>
            </c:numLit>
          </c:val>
        </c:ser>
        <c:ser>
          <c:idx val="3"/>
          <c:order val="3"/>
          <c:tx>
            <c:v>Sum of 4-FE No Map</c:v>
          </c:tx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0</c:v>
              </c:pt>
              <c:pt idx="1">
                <c:v>0</c:v>
              </c:pt>
              <c:pt idx="2">
                <c:v>0</c:v>
              </c:pt>
              <c:pt idx="3">
                <c:v>0</c:v>
              </c:pt>
              <c:pt idx="4">
                <c:v>0</c:v>
              </c:pt>
              <c:pt idx="5">
                <c:v>0</c:v>
              </c:pt>
              <c:pt idx="6">
                <c:v>0</c:v>
              </c:pt>
              <c:pt idx="7">
                <c:v>0</c:v>
              </c:pt>
              <c:pt idx="8">
                <c:v>0</c:v>
              </c:pt>
            </c:numLit>
          </c:val>
        </c:ser>
        <c:ser>
          <c:idx val="4"/>
          <c:order val="4"/>
          <c:tx>
            <c:v>Sum of 5-No InterAgency No</c:v>
          </c:tx>
          <c:spPr>
            <a:solidFill>
              <a:schemeClr val="accent6">
                <a:lumMod val="75000"/>
              </a:schemeClr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379</c:v>
              </c:pt>
              <c:pt idx="1">
                <c:v>502</c:v>
              </c:pt>
              <c:pt idx="2">
                <c:v>48</c:v>
              </c:pt>
              <c:pt idx="3">
                <c:v>87</c:v>
              </c:pt>
              <c:pt idx="4">
                <c:v>31</c:v>
              </c:pt>
              <c:pt idx="5">
                <c:v>3</c:v>
              </c:pt>
              <c:pt idx="6">
                <c:v>0</c:v>
              </c:pt>
              <c:pt idx="7">
                <c:v>0</c:v>
              </c:pt>
              <c:pt idx="8">
                <c:v>0</c:v>
              </c:pt>
            </c:numLit>
          </c:val>
        </c:ser>
        <c:ser>
          <c:idx val="5"/>
          <c:order val="5"/>
          <c:tx>
            <c:v>Sum of 6-No OP Spatial</c:v>
          </c:tx>
          <c:spPr>
            <a:solidFill>
              <a:srgbClr val="00B0F0"/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174</c:v>
              </c:pt>
              <c:pt idx="1">
                <c:v>142</c:v>
              </c:pt>
              <c:pt idx="2">
                <c:v>196</c:v>
              </c:pt>
              <c:pt idx="3">
                <c:v>822</c:v>
              </c:pt>
              <c:pt idx="4">
                <c:v>733</c:v>
              </c:pt>
              <c:pt idx="5">
                <c:v>239</c:v>
              </c:pt>
              <c:pt idx="6">
                <c:v>264</c:v>
              </c:pt>
              <c:pt idx="7">
                <c:v>9</c:v>
              </c:pt>
              <c:pt idx="8">
                <c:v>0</c:v>
              </c:pt>
            </c:numLit>
          </c:val>
        </c:ser>
        <c:ser>
          <c:idx val="6"/>
          <c:order val="6"/>
          <c:tx>
            <c:v>Sum of 7-Planned Activities with No Completed Activivities</c:v>
          </c:tx>
          <c:spPr>
            <a:solidFill>
              <a:srgbClr val="7030A0"/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0</c:v>
              </c:pt>
              <c:pt idx="1">
                <c:v>0</c:v>
              </c:pt>
              <c:pt idx="2">
                <c:v>11</c:v>
              </c:pt>
              <c:pt idx="3">
                <c:v>19</c:v>
              </c:pt>
              <c:pt idx="4">
                <c:v>28</c:v>
              </c:pt>
              <c:pt idx="5">
                <c:v>27</c:v>
              </c:pt>
              <c:pt idx="6">
                <c:v>82</c:v>
              </c:pt>
              <c:pt idx="7">
                <c:v>5</c:v>
              </c:pt>
              <c:pt idx="8">
                <c:v>0</c:v>
              </c:pt>
            </c:numLit>
          </c:val>
        </c:ser>
        <c:ser>
          <c:idx val="7"/>
          <c:order val="7"/>
          <c:tx>
            <c:v>Sum of 8-Openings No Plnd No Actual</c:v>
          </c:tx>
          <c:spPr>
            <a:solidFill>
              <a:srgbClr val="FFFF00"/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0</c:v>
              </c:pt>
              <c:pt idx="1">
                <c:v>0</c:v>
              </c:pt>
              <c:pt idx="2">
                <c:v>0</c:v>
              </c:pt>
              <c:pt idx="3">
                <c:v>0</c:v>
              </c:pt>
              <c:pt idx="4">
                <c:v>0</c:v>
              </c:pt>
              <c:pt idx="5">
                <c:v>0</c:v>
              </c:pt>
              <c:pt idx="6">
                <c:v>0</c:v>
              </c:pt>
              <c:pt idx="7">
                <c:v>0</c:v>
              </c:pt>
              <c:pt idx="8">
                <c:v>326</c:v>
              </c:pt>
            </c:numLit>
          </c:val>
        </c:ser>
        <c:ser>
          <c:idx val="8"/>
          <c:order val="8"/>
          <c:tx>
            <c:v>Sum of 9-Data OK</c:v>
          </c:tx>
          <c:spPr>
            <a:solidFill>
              <a:srgbClr val="00B050"/>
            </a:solidFill>
          </c:spPr>
          <c:cat>
            <c:strLit>
              <c:ptCount val="9"/>
              <c:pt idx="0">
                <c:v>2006</c:v>
              </c:pt>
              <c:pt idx="1">
                <c:v>2007</c:v>
              </c:pt>
              <c:pt idx="2">
                <c:v>2008</c:v>
              </c:pt>
              <c:pt idx="3">
                <c:v>2009</c:v>
              </c:pt>
              <c:pt idx="4">
                <c:v>2010</c:v>
              </c:pt>
              <c:pt idx="5">
                <c:v>2011</c:v>
              </c:pt>
              <c:pt idx="6">
                <c:v>2012</c:v>
              </c:pt>
              <c:pt idx="7">
                <c:v>2013</c:v>
              </c:pt>
              <c:pt idx="8">
                <c:v>(blank)</c:v>
              </c:pt>
            </c:strLit>
          </c:cat>
          <c:val>
            <c:numLit>
              <c:formatCode>General</c:formatCode>
              <c:ptCount val="9"/>
              <c:pt idx="0">
                <c:v>1703</c:v>
              </c:pt>
              <c:pt idx="1">
                <c:v>672</c:v>
              </c:pt>
              <c:pt idx="2">
                <c:v>862</c:v>
              </c:pt>
              <c:pt idx="3">
                <c:v>2602</c:v>
              </c:pt>
              <c:pt idx="4">
                <c:v>2934</c:v>
              </c:pt>
              <c:pt idx="5">
                <c:v>1043</c:v>
              </c:pt>
              <c:pt idx="6">
                <c:v>791</c:v>
              </c:pt>
              <c:pt idx="7">
                <c:v>67</c:v>
              </c:pt>
              <c:pt idx="8">
                <c:v>0</c:v>
              </c:pt>
            </c:numLit>
          </c:val>
        </c:ser>
        <c:overlap val="100"/>
        <c:axId val="80720256"/>
        <c:axId val="80722176"/>
      </c:barChart>
      <c:catAx>
        <c:axId val="8072025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Activity/Update</a:t>
                </a:r>
                <a:r>
                  <a:rPr lang="en-US" baseline="0"/>
                  <a:t> Fiscal Year</a:t>
                </a:r>
                <a:endParaRPr lang="en-US"/>
              </a:p>
            </c:rich>
          </c:tx>
        </c:title>
        <c:tickLblPos val="nextTo"/>
        <c:crossAx val="80722176"/>
        <c:crosses val="autoZero"/>
        <c:auto val="1"/>
        <c:lblAlgn val="ctr"/>
        <c:lblOffset val="100"/>
      </c:catAx>
      <c:valAx>
        <c:axId val="80722176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Proportion of Activity/Records</a:t>
                </a:r>
                <a:r>
                  <a:rPr lang="en-US" baseline="0"/>
                  <a:t> (%)</a:t>
                </a:r>
                <a:endParaRPr lang="en-US"/>
              </a:p>
            </c:rich>
          </c:tx>
        </c:title>
        <c:numFmt formatCode="0%" sourceLinked="1"/>
        <c:tickLblPos val="nextTo"/>
        <c:crossAx val="807202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804010262171818"/>
          <c:y val="0.10993864022030812"/>
          <c:w val="0.22729890041277928"/>
          <c:h val="0.87544352257981428"/>
        </c:manualLayout>
      </c:layout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65E06-8DF1-4F82-88A1-0600FA390AEC}" type="datetimeFigureOut">
              <a:rPr lang="en-CA" smtClean="0"/>
              <a:pPr/>
              <a:t>2012-09-11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79582F-2EF7-4E56-9743-5CC2F9D9ADD0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CDD014-94AF-462E-B597-1BF306151DD4}" type="slidenum">
              <a:rPr lang="en-GB"/>
              <a:pPr/>
              <a:t>12</a:t>
            </a:fld>
            <a:endParaRPr lang="en-GB"/>
          </a:p>
        </p:txBody>
      </p:sp>
      <p:sp>
        <p:nvSpPr>
          <p:cNvPr id="68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SharedServices_PowerPoint_LtBkgd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1587367"/>
          </a:xfrm>
          <a:prstGeom prst="rect">
            <a:avLst/>
          </a:prstGeom>
          <a:noFill/>
        </p:spPr>
      </p:pic>
      <p:sp>
        <p:nvSpPr>
          <p:cNvPr id="130051" name="Rectangle 3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5D2D6EC-F241-415C-A3E7-4F47908D36FC}" type="slidenum">
              <a:rPr lang="en-CA"/>
              <a:pPr/>
              <a:t>‹#›</a:t>
            </a:fld>
            <a:endParaRPr lang="en-CA"/>
          </a:p>
        </p:txBody>
      </p:sp>
      <p:sp>
        <p:nvSpPr>
          <p:cNvPr id="13005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38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306A44-7C73-4AA1-9714-8D5564208567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90E44-AD6B-4ABB-86F6-7256C4147640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590800"/>
            <a:ext cx="40386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590800"/>
            <a:ext cx="4038600" cy="3459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93C0A-FE4A-4495-A920-AB5C92A874F2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0A5548-DC89-4988-8787-E2A72C1F8608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CA13CE-83B0-45AF-8E77-D244E340DCC4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CA2F2-D0E2-41D3-86FB-216D8F2C80C4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890AA0-1223-4665-AFFC-0139DCAAF47B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676399"/>
            <a:ext cx="5486400" cy="3051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CA6C93-6223-41E9-801F-71823497A68A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52600"/>
            <a:ext cx="8229600" cy="4297363"/>
          </a:xfr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FAFB70-B557-4D7B-9885-F913BD664137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82000" cy="12954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C254EB-325A-40FA-A098-9EAEDE21B51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52600"/>
            <a:ext cx="8229600" cy="4297363"/>
          </a:xfr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FAFB70-B557-4D7B-9885-F913BD664137}" type="slidenum">
              <a:rPr lang="en-CA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SharedServices_PowerPoint_LtBkgd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b="0"/>
            </a:lvl1pPr>
          </a:lstStyle>
          <a:p>
            <a:endParaRPr lang="en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b="0"/>
            </a:lvl1pPr>
          </a:lstStyle>
          <a:p>
            <a:endParaRPr lang="en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b="0"/>
            </a:lvl1pPr>
          </a:lstStyle>
          <a:p>
            <a:fld id="{0955BB49-15D0-4E87-A83B-F5117B35CF11}" type="slidenum">
              <a:rPr lang="en-CA"/>
              <a:pPr/>
              <a:t>‹#›</a:t>
            </a:fld>
            <a:endParaRPr lang="en-CA"/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590800"/>
            <a:ext cx="8229600" cy="345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smtClean="0"/>
          </a:p>
        </p:txBody>
      </p:sp>
      <p:pic>
        <p:nvPicPr>
          <p:cNvPr id="9" name="Picture 8" descr="flnro_pp_banner_962x167_sunrise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0"/>
            <a:ext cx="9144000" cy="158736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  <p:sldLayoutId id="2147483661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306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rgbClr val="003062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rgbClr val="003062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3062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062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899592" y="1628800"/>
            <a:ext cx="7560840" cy="3631763"/>
            <a:chOff x="2362200" y="2362200"/>
            <a:chExt cx="4953000" cy="3631763"/>
          </a:xfrm>
        </p:grpSpPr>
        <p:sp>
          <p:nvSpPr>
            <p:cNvPr id="2057" name="Text Box 9"/>
            <p:cNvSpPr txBox="1">
              <a:spLocks noChangeArrowheads="1"/>
            </p:cNvSpPr>
            <p:nvPr/>
          </p:nvSpPr>
          <p:spPr bwMode="auto">
            <a:xfrm>
              <a:off x="2667000" y="2362200"/>
              <a:ext cx="4267200" cy="36317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CA" sz="2800" i="1" kern="0" dirty="0" smtClean="0">
                  <a:solidFill>
                    <a:srgbClr val="68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Backlog NSR,</a:t>
              </a:r>
            </a:p>
            <a:p>
              <a:pPr>
                <a:spcBef>
                  <a:spcPts val="600"/>
                </a:spcBef>
              </a:pPr>
              <a:r>
                <a:rPr lang="en-CA" sz="2800" i="1" kern="0" dirty="0" smtClean="0">
                  <a:solidFill>
                    <a:srgbClr val="68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itchFamily="34" charset="0"/>
                </a:rPr>
                <a:t>RESULTS Data Trends and Training Needs</a:t>
              </a:r>
            </a:p>
            <a:p>
              <a:pPr>
                <a:spcBef>
                  <a:spcPts val="600"/>
                </a:spcBef>
              </a:pPr>
              <a:endParaRPr lang="en-CA" sz="2800" i="1" kern="0" dirty="0" smtClean="0">
                <a:solidFill>
                  <a:srgbClr val="6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endParaRPr>
            </a:p>
            <a:p>
              <a:pPr>
                <a:spcBef>
                  <a:spcPct val="50000"/>
                </a:spcBef>
              </a:pPr>
              <a:endParaRPr lang="en-US" sz="3600" dirty="0" smtClean="0"/>
            </a:p>
            <a:p>
              <a:pPr>
                <a:spcBef>
                  <a:spcPct val="50000"/>
                </a:spcBef>
              </a:pPr>
              <a:endParaRPr lang="en-US" sz="3600" dirty="0" smtClean="0"/>
            </a:p>
          </p:txBody>
        </p:sp>
        <p:sp>
          <p:nvSpPr>
            <p:cNvPr id="2058" name="Text Box 10"/>
            <p:cNvSpPr txBox="1">
              <a:spLocks noChangeArrowheads="1"/>
            </p:cNvSpPr>
            <p:nvPr/>
          </p:nvSpPr>
          <p:spPr bwMode="auto">
            <a:xfrm>
              <a:off x="2362200" y="3946376"/>
              <a:ext cx="4953000" cy="2031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800" dirty="0" smtClean="0"/>
                <a:t>Land Based Investment Strategy (LBIS):  </a:t>
              </a:r>
              <a:endParaRPr lang="en-CA" sz="1800" dirty="0" smtClean="0"/>
            </a:p>
            <a:p>
              <a:r>
                <a:rPr lang="en-CA" sz="1800" dirty="0" smtClean="0"/>
                <a:t>Current Reforestation Planning and Delivery Workshop</a:t>
              </a:r>
              <a:endParaRPr lang="en-US" sz="1800" b="0" dirty="0" smtClean="0">
                <a:solidFill>
                  <a:srgbClr val="0A2972"/>
                </a:solidFill>
              </a:endParaRPr>
            </a:p>
            <a:p>
              <a:r>
                <a:rPr lang="en-US" sz="1800" b="0" i="1" dirty="0" smtClean="0">
                  <a:solidFill>
                    <a:srgbClr val="0A2972"/>
                  </a:solidFill>
                </a:rPr>
                <a:t>September 12, 2012</a:t>
              </a:r>
            </a:p>
            <a:p>
              <a:r>
                <a:rPr lang="en-US" sz="1800" b="0" i="1" dirty="0" smtClean="0">
                  <a:solidFill>
                    <a:srgbClr val="0A2972"/>
                  </a:solidFill>
                </a:rPr>
                <a:t>Richmond, BC</a:t>
              </a:r>
            </a:p>
            <a:p>
              <a:endParaRPr lang="en-US" sz="1800" b="0" dirty="0" smtClean="0">
                <a:solidFill>
                  <a:srgbClr val="0A2972"/>
                </a:solidFill>
              </a:endParaRPr>
            </a:p>
            <a:p>
              <a:endParaRPr lang="en-CA" sz="1800" b="0" dirty="0">
                <a:solidFill>
                  <a:srgbClr val="0A2972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827584" y="5013176"/>
            <a:ext cx="7848872" cy="1101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/>
              <a:t>Caroline MacLeod</a:t>
            </a:r>
          </a:p>
          <a:p>
            <a:r>
              <a:rPr lang="en-CA" sz="2000" dirty="0" smtClean="0"/>
              <a:t>Matt LeRoy</a:t>
            </a:r>
          </a:p>
          <a:p>
            <a:r>
              <a:rPr lang="en-CA" sz="1800" b="0" dirty="0" smtClean="0"/>
              <a:t>Resource Practices Branch</a:t>
            </a:r>
            <a:endParaRPr lang="en-CA" sz="1800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484784"/>
            <a:ext cx="8382000" cy="1295400"/>
          </a:xfrm>
        </p:spPr>
        <p:txBody>
          <a:bodyPr/>
          <a:lstStyle/>
          <a:p>
            <a:r>
              <a:rPr lang="en-CA" sz="3200" b="1" dirty="0" smtClean="0"/>
              <a:t>Goals and Objectives</a:t>
            </a:r>
            <a:endParaRPr lang="en-CA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564904"/>
            <a:ext cx="8229600" cy="3459163"/>
          </a:xfrm>
        </p:spPr>
        <p:txBody>
          <a:bodyPr/>
          <a:lstStyle/>
          <a:p>
            <a:r>
              <a:rPr lang="en-CA" sz="2200" dirty="0" smtClean="0"/>
              <a:t>Backlog NSR update</a:t>
            </a:r>
          </a:p>
          <a:p>
            <a:r>
              <a:rPr lang="en-CA" sz="2200" dirty="0" smtClean="0"/>
              <a:t>Data Requirement and RISS</a:t>
            </a:r>
          </a:p>
          <a:p>
            <a:r>
              <a:rPr lang="en-CA" sz="2200" dirty="0" smtClean="0"/>
              <a:t>Data Quality</a:t>
            </a:r>
          </a:p>
          <a:p>
            <a:r>
              <a:rPr lang="en-CA" sz="2200" dirty="0" smtClean="0"/>
              <a:t>Training</a:t>
            </a:r>
          </a:p>
          <a:p>
            <a:endParaRPr lang="en-CA" sz="2000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254EB-325A-40FA-A098-9EAEDE21B519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0" y="1556792"/>
          <a:ext cx="8964488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Arrow Connector 4"/>
          <p:cNvCxnSpPr/>
          <p:nvPr/>
        </p:nvCxnSpPr>
        <p:spPr bwMode="auto">
          <a:xfrm flipV="1">
            <a:off x="1475656" y="4005064"/>
            <a:ext cx="7272808" cy="72008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6" name="Chart 5"/>
          <p:cNvGraphicFramePr/>
          <p:nvPr/>
        </p:nvGraphicFramePr>
        <p:xfrm>
          <a:off x="323528" y="1556792"/>
          <a:ext cx="8507288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Chart 1" descr="image0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720" y="1556791"/>
            <a:ext cx="8814768" cy="5100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ext Placeholder 1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r>
              <a:rPr lang="en-CA" dirty="0" smtClean="0"/>
              <a:t>Known Challenges:</a:t>
            </a:r>
          </a:p>
          <a:p>
            <a:pPr lvl="1"/>
            <a:r>
              <a:rPr lang="en-CA" dirty="0" smtClean="0"/>
              <a:t>Not just an opening file exercise</a:t>
            </a:r>
          </a:p>
          <a:p>
            <a:pPr lvl="1"/>
            <a:r>
              <a:rPr lang="en-CA" dirty="0" smtClean="0"/>
              <a:t>Getting down to the most challenging openings</a:t>
            </a:r>
          </a:p>
          <a:p>
            <a:pPr lvl="1">
              <a:buNone/>
            </a:pPr>
            <a:endParaRPr lang="en-CA" dirty="0" smtClean="0"/>
          </a:p>
          <a:p>
            <a:r>
              <a:rPr lang="en-CA" dirty="0" smtClean="0"/>
              <a:t>Comments/Questions:</a:t>
            </a:r>
          </a:p>
          <a:p>
            <a:pPr lvl="1"/>
            <a:r>
              <a:rPr lang="en-CA" dirty="0" smtClean="0"/>
              <a:t>Aerial overview flights, for DSS, DFN</a:t>
            </a:r>
          </a:p>
          <a:p>
            <a:pPr lvl="1"/>
            <a:r>
              <a:rPr lang="en-CA" dirty="0" smtClean="0"/>
              <a:t>Do folks know about their options with survey standards?</a:t>
            </a:r>
          </a:p>
          <a:p>
            <a:pPr lvl="1"/>
            <a:r>
              <a:rPr lang="en-CA" b="1" dirty="0" smtClean="0"/>
              <a:t>**</a:t>
            </a:r>
            <a:r>
              <a:rPr lang="en-CA" b="1" dirty="0" err="1" smtClean="0"/>
              <a:t>Chartwell</a:t>
            </a:r>
            <a:r>
              <a:rPr lang="en-CA" b="1" dirty="0" smtClean="0"/>
              <a:t> is on deck to help with data entry, surveys, forest cover submissions etc.</a:t>
            </a:r>
          </a:p>
          <a:p>
            <a:pPr lvl="1"/>
            <a:r>
              <a:rPr lang="en-CA" b="1" u="sng" dirty="0" smtClean="0"/>
              <a:t>September 20</a:t>
            </a:r>
            <a:r>
              <a:rPr lang="en-CA" b="1" u="sng" baseline="30000" dirty="0" smtClean="0"/>
              <a:t>th</a:t>
            </a:r>
            <a:r>
              <a:rPr lang="en-CA" b="1" u="sng" dirty="0" smtClean="0"/>
              <a:t> backlog NSR meeting</a:t>
            </a:r>
          </a:p>
          <a:p>
            <a:pPr lvl="1"/>
            <a:endParaRPr lang="en-CA" dirty="0" smtClean="0"/>
          </a:p>
          <a:p>
            <a:pPr lvl="1"/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95536" y="980728"/>
            <a:ext cx="8382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RESULTS – Reporting Review</a:t>
            </a:r>
            <a:endParaRPr kumimoji="0" lang="en-CA" sz="3600" b="1" i="0" u="none" strike="noStrike" kern="0" cap="none" spc="0" normalizeH="0" baseline="0" noProof="0" dirty="0" smtClean="0">
              <a:ln>
                <a:noFill/>
              </a:ln>
              <a:solidFill>
                <a:srgbClr val="33CC33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254EB-325A-40FA-A098-9EAEDE21B519}" type="slidenum">
              <a:rPr lang="en-GB" smtClean="0"/>
              <a:pPr/>
              <a:t>7</a:t>
            </a:fld>
            <a:endParaRPr lang="en-GB"/>
          </a:p>
        </p:txBody>
      </p:sp>
      <p:graphicFrame>
        <p:nvGraphicFramePr>
          <p:cNvPr id="8" name="Chart 7"/>
          <p:cNvGraphicFramePr/>
          <p:nvPr/>
        </p:nvGraphicFramePr>
        <p:xfrm>
          <a:off x="152400" y="1676400"/>
          <a:ext cx="86106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635" name="Rectangle 3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CA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09636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sz="2000" baseline="30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sz="2000" baseline="30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18999-ACBD-41CE-B46F-87901AF9679D}" type="slidenum">
              <a:rPr lang="en-GB" smtClean="0"/>
              <a:pPr/>
              <a:t>8</a:t>
            </a:fld>
            <a:endParaRPr lang="en-GB"/>
          </a:p>
        </p:txBody>
      </p:sp>
      <p:graphicFrame>
        <p:nvGraphicFramePr>
          <p:cNvPr id="6" name="Chart 5"/>
          <p:cNvGraphicFramePr/>
          <p:nvPr/>
        </p:nvGraphicFramePr>
        <p:xfrm>
          <a:off x="152400" y="1828800"/>
          <a:ext cx="85344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67544" y="1124744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RESULTS – Reporting Review</a:t>
            </a:r>
            <a:endParaRPr kumimoji="0" lang="en-CA" sz="3600" b="1" i="0" u="none" strike="noStrike" kern="0" cap="none" spc="0" normalizeH="0" baseline="0" noProof="0" dirty="0" smtClean="0">
              <a:ln>
                <a:noFill/>
              </a:ln>
              <a:solidFill>
                <a:srgbClr val="33CC33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635" name="Rectangle 3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CA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09636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sz="2000" baseline="30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sz="2000" baseline="30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18999-ACBD-41CE-B46F-87901AF9679D}" type="slidenum">
              <a:rPr lang="en-GB" smtClean="0"/>
              <a:pPr/>
              <a:t>9</a:t>
            </a:fld>
            <a:endParaRPr lang="en-GB"/>
          </a:p>
        </p:txBody>
      </p:sp>
      <p:graphicFrame>
        <p:nvGraphicFramePr>
          <p:cNvPr id="7" name="Chart 6"/>
          <p:cNvGraphicFramePr/>
          <p:nvPr/>
        </p:nvGraphicFramePr>
        <p:xfrm>
          <a:off x="381000" y="1752600"/>
          <a:ext cx="83058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67544" y="98072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RESULTS – Reporting Review</a:t>
            </a:r>
            <a:endParaRPr kumimoji="0" lang="en-CA" sz="3600" b="1" i="0" u="none" strike="noStrike" kern="0" cap="none" spc="0" normalizeH="0" baseline="0" noProof="0" dirty="0" smtClean="0">
              <a:ln>
                <a:noFill/>
              </a:ln>
              <a:solidFill>
                <a:srgbClr val="33CC33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635" name="Rectangle 3"/>
          <p:cNvSpPr>
            <a:spLocks noChangeArrowheads="1"/>
          </p:cNvSpPr>
          <p:nvPr/>
        </p:nvSpPr>
        <p:spPr bwMode="auto">
          <a:xfrm>
            <a:off x="457200" y="17526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spcAft>
                <a:spcPct val="30000"/>
              </a:spcAft>
              <a:buClr>
                <a:schemeClr val="accent2"/>
              </a:buClr>
              <a:buSzPct val="75000"/>
              <a:buFont typeface="Wingdings" pitchFamily="2" charset="2"/>
              <a:buNone/>
            </a:pPr>
            <a:endParaRPr lang="en-CA" sz="24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09636" name="Rectangle 4"/>
          <p:cNvSpPr>
            <a:spLocks noChangeArrowheads="1"/>
          </p:cNvSpPr>
          <p:nvPr/>
        </p:nvSpPr>
        <p:spPr bwMode="auto">
          <a:xfrm>
            <a:off x="381000" y="1828800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sz="2000" baseline="30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  <a:buNone/>
            </a:pPr>
            <a:endParaRPr lang="en-GB" sz="2000" baseline="300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18999-ACBD-41CE-B46F-87901AF9679D}" type="slidenum">
              <a:rPr lang="en-GB" smtClean="0"/>
              <a:pPr/>
              <a:t>10</a:t>
            </a:fld>
            <a:endParaRPr lang="en-GB"/>
          </a:p>
        </p:txBody>
      </p:sp>
      <p:graphicFrame>
        <p:nvGraphicFramePr>
          <p:cNvPr id="8" name="Chart 7"/>
          <p:cNvGraphicFramePr/>
          <p:nvPr/>
        </p:nvGraphicFramePr>
        <p:xfrm>
          <a:off x="152400" y="1752600"/>
          <a:ext cx="85344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ctangle 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67544" y="1052736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RESULTS – Reporting Review</a:t>
            </a:r>
            <a:endParaRPr kumimoji="0" lang="en-CA" sz="3600" b="1" i="0" u="none" strike="noStrike" kern="0" cap="none" spc="0" normalizeH="0" baseline="0" noProof="0" dirty="0" smtClean="0">
              <a:ln>
                <a:noFill/>
              </a:ln>
              <a:solidFill>
                <a:srgbClr val="33CC33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268760"/>
            <a:ext cx="8229600" cy="11430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RESULTS Training Plan</a:t>
            </a:r>
            <a:endParaRPr lang="en-US" sz="3600" b="1" dirty="0">
              <a:solidFill>
                <a:srgbClr val="33CC33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14755" name="Rectangle 3"/>
          <p:cNvSpPr>
            <a:spLocks noChangeArrowheads="1"/>
          </p:cNvSpPr>
          <p:nvPr/>
        </p:nvSpPr>
        <p:spPr bwMode="auto">
          <a:xfrm>
            <a:off x="251520" y="1484784"/>
            <a:ext cx="8686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</a:pPr>
            <a:endParaRPr lang="en-US" dirty="0" smtClean="0"/>
          </a:p>
          <a:p>
            <a:pPr marL="990600" lvl="1" indent="-533400" algn="l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Arial" pitchFamily="34" charset="0"/>
              <a:buChar char="•"/>
            </a:pPr>
            <a:r>
              <a:rPr lang="en-US" dirty="0" smtClean="0"/>
              <a:t>Potential for increasing training requirement and move to a certification model;</a:t>
            </a:r>
          </a:p>
          <a:p>
            <a:pPr marL="990600" lvl="1" indent="-533400" algn="l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Arial" pitchFamily="34" charset="0"/>
              <a:buChar char="•"/>
            </a:pPr>
            <a:r>
              <a:rPr lang="en-US" dirty="0" smtClean="0"/>
              <a:t>Existing training material and recorded sessions on RPB hosted Live Meeting site;</a:t>
            </a:r>
          </a:p>
          <a:p>
            <a:pPr marL="990600" lvl="1" indent="-533400" algn="l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Arial" pitchFamily="34" charset="0"/>
              <a:buChar char="•"/>
            </a:pPr>
            <a:r>
              <a:rPr lang="en-US" dirty="0" smtClean="0"/>
              <a:t>Forward planning session;</a:t>
            </a:r>
          </a:p>
          <a:p>
            <a:pPr marL="990600" lvl="1" indent="-533400" algn="l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Arial" pitchFamily="34" charset="0"/>
              <a:buChar char="•"/>
            </a:pPr>
            <a:r>
              <a:rPr lang="en-US" dirty="0" smtClean="0"/>
              <a:t>Snap Tool/Survey Wizard Training;</a:t>
            </a:r>
          </a:p>
          <a:p>
            <a:pPr marL="990600" lvl="1" indent="-533400" algn="l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Arial" pitchFamily="34" charset="0"/>
              <a:buChar char="•"/>
            </a:pPr>
            <a:r>
              <a:rPr lang="en-US" dirty="0" err="1" smtClean="0"/>
              <a:t>EzLink</a:t>
            </a:r>
            <a:r>
              <a:rPr lang="en-US" dirty="0" smtClean="0"/>
              <a:t> Training;</a:t>
            </a:r>
          </a:p>
          <a:p>
            <a:pPr marL="990600" lvl="1" indent="-533400" algn="l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Arial" pitchFamily="34" charset="0"/>
              <a:buChar char="•"/>
            </a:pPr>
            <a:r>
              <a:rPr lang="en-CA" dirty="0" smtClean="0"/>
              <a:t>“One on One” sessions via Live Meeting. </a:t>
            </a:r>
            <a:endParaRPr lang="en-US" dirty="0" smtClean="0"/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</a:pPr>
            <a:endParaRPr lang="en-US" dirty="0" smtClean="0"/>
          </a:p>
          <a:p>
            <a:pPr marL="990600" lvl="1" indent="-533400">
              <a:spcBef>
                <a:spcPct val="20000"/>
              </a:spcBef>
              <a:spcAft>
                <a:spcPct val="30000"/>
              </a:spcAft>
              <a:buClr>
                <a:schemeClr val="hlink"/>
              </a:buClr>
              <a:buSzPct val="75000"/>
              <a:buFont typeface="Monotype Sorts" pitchFamily="2" charset="2"/>
              <a:buChar char="ä"/>
            </a:pPr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18999-ACBD-41CE-B46F-87901AF9679D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412776"/>
            <a:ext cx="8382000" cy="1295400"/>
          </a:xfrm>
        </p:spPr>
        <p:txBody>
          <a:bodyPr/>
          <a:lstStyle/>
          <a:p>
            <a:r>
              <a:rPr lang="en-GB" sz="3600" b="1" dirty="0">
                <a:solidFill>
                  <a:srgbClr val="33CC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Summary</a:t>
            </a:r>
          </a:p>
        </p:txBody>
      </p:sp>
      <p:sp>
        <p:nvSpPr>
          <p:cNvPr id="680963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2060848"/>
            <a:ext cx="7308850" cy="3827463"/>
          </a:xfrm>
        </p:spPr>
        <p:txBody>
          <a:bodyPr/>
          <a:lstStyle/>
          <a:p>
            <a:r>
              <a:rPr lang="en-GB" sz="2000" dirty="0" smtClean="0">
                <a:latin typeface="Arial" charset="0"/>
              </a:rPr>
              <a:t>Backlog NSR updates</a:t>
            </a:r>
          </a:p>
          <a:p>
            <a:r>
              <a:rPr lang="en-GB" sz="2000" dirty="0" smtClean="0">
                <a:latin typeface="Arial" charset="0"/>
              </a:rPr>
              <a:t>Need for better data</a:t>
            </a:r>
          </a:p>
          <a:p>
            <a:r>
              <a:rPr lang="en-GB" sz="2000" dirty="0" smtClean="0">
                <a:latin typeface="Arial" charset="0"/>
              </a:rPr>
              <a:t>Need for more training based on job functions and individual needs</a:t>
            </a:r>
          </a:p>
          <a:p>
            <a:r>
              <a:rPr lang="en-GB" sz="2000" dirty="0" smtClean="0">
                <a:latin typeface="Arial" charset="0"/>
              </a:rPr>
              <a:t>Need for complete planning activities in RESULTS</a:t>
            </a:r>
            <a:endParaRPr lang="en-GB" sz="2000" dirty="0">
              <a:latin typeface="Arial" charset="0"/>
            </a:endParaRPr>
          </a:p>
          <a:p>
            <a:endParaRPr lang="en-GB" sz="2000" dirty="0">
              <a:latin typeface="Arial" charset="0"/>
            </a:endParaRPr>
          </a:p>
          <a:p>
            <a:endParaRPr lang="en-GB" sz="2000" dirty="0">
              <a:latin typeface="Arial" charset="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GB" sz="2000" b="1" i="1" dirty="0">
              <a:solidFill>
                <a:srgbClr val="E7F20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254EB-325A-40FA-A098-9EAEDE21B519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SharedServices_PowerPoint_BC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2133600"/>
            <a:ext cx="5181600" cy="4410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LNRO powerpoint">
  <a:themeElements>
    <a:clrScheme name="Govt PowerPoint Pres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Govt PowerPoint Pres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CA" sz="2400" b="1" i="0" u="none" strike="noStrike" cap="none" normalizeH="0" baseline="0" smtClean="0">
            <a:ln>
              <a:noFill/>
            </a:ln>
            <a:solidFill>
              <a:srgbClr val="00306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Govt PowerPoint Pres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vt PowerPoint Pres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vt PowerPoint Pres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FLNRO powerpoint</Template>
  <TotalTime>874</TotalTime>
  <Words>291</Words>
  <Application>Microsoft Office PowerPoint</Application>
  <PresentationFormat>On-screen Show (4:3)</PresentationFormat>
  <Paragraphs>72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FLNRO powerpoint</vt:lpstr>
      <vt:lpstr>Slide 1</vt:lpstr>
      <vt:lpstr>Goals and Objectives</vt:lpstr>
      <vt:lpstr>Slide 3</vt:lpstr>
      <vt:lpstr>Slide 4</vt:lpstr>
      <vt:lpstr>Slide 5</vt:lpstr>
      <vt:lpstr>Slide 6</vt:lpstr>
      <vt:lpstr>Slide 7</vt:lpstr>
      <vt:lpstr>RESULTS – Reporting Review</vt:lpstr>
      <vt:lpstr>RESULTS – Reporting Review</vt:lpstr>
      <vt:lpstr>RESULTS – Reporting Review</vt:lpstr>
      <vt:lpstr>RESULTS Training Plan</vt:lpstr>
      <vt:lpstr>Summary</vt:lpstr>
      <vt:lpstr>Slide 13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mleroy</dc:creator>
  <cp:lastModifiedBy>mleroy</cp:lastModifiedBy>
  <cp:revision>118</cp:revision>
  <dcterms:created xsi:type="dcterms:W3CDTF">2011-09-21T22:45:42Z</dcterms:created>
  <dcterms:modified xsi:type="dcterms:W3CDTF">2012-09-11T16:32:14Z</dcterms:modified>
</cp:coreProperties>
</file>